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heme/theme8.xml" ContentType="application/vnd.openxmlformats-officedocument.theme+xml"/>
  <Override PartName="/ppt/theme/theme9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3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4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5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6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7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8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9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0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1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2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3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4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5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  <p:sldMasterId id="2147483756" r:id="rId2"/>
    <p:sldMasterId id="2147483768" r:id="rId3"/>
    <p:sldMasterId id="2147483780" r:id="rId4"/>
    <p:sldMasterId id="2147483792" r:id="rId5"/>
    <p:sldMasterId id="2147483804" r:id="rId6"/>
    <p:sldMasterId id="2147483816" r:id="rId7"/>
  </p:sldMasterIdLst>
  <p:notesMasterIdLst>
    <p:notesMasterId r:id="rId25"/>
  </p:notesMasterIdLst>
  <p:handoutMasterIdLst>
    <p:handoutMasterId r:id="rId26"/>
  </p:handoutMasterIdLst>
  <p:sldIdLst>
    <p:sldId id="435" r:id="rId8"/>
    <p:sldId id="464" r:id="rId9"/>
    <p:sldId id="469" r:id="rId10"/>
    <p:sldId id="470" r:id="rId11"/>
    <p:sldId id="472" r:id="rId12"/>
    <p:sldId id="431" r:id="rId13"/>
    <p:sldId id="474" r:id="rId14"/>
    <p:sldId id="463" r:id="rId15"/>
    <p:sldId id="454" r:id="rId16"/>
    <p:sldId id="438" r:id="rId17"/>
    <p:sldId id="442" r:id="rId18"/>
    <p:sldId id="444" r:id="rId19"/>
    <p:sldId id="446" r:id="rId20"/>
    <p:sldId id="447" r:id="rId21"/>
    <p:sldId id="450" r:id="rId22"/>
    <p:sldId id="460" r:id="rId23"/>
    <p:sldId id="461" r:id="rId24"/>
  </p:sldIdLst>
  <p:sldSz cx="9906000" cy="6858000" type="A4"/>
  <p:notesSz cx="6797675" cy="9928225"/>
  <p:custDataLst>
    <p:tags r:id="rId27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0C3F92"/>
    <a:srgbClr val="0B4993"/>
    <a:srgbClr val="CC9900"/>
    <a:srgbClr val="660066"/>
    <a:srgbClr val="333333"/>
    <a:srgbClr val="5F5F5F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94279" autoAdjust="0"/>
  </p:normalViewPr>
  <p:slideViewPr>
    <p:cSldViewPr>
      <p:cViewPr varScale="1">
        <p:scale>
          <a:sx n="86" d="100"/>
          <a:sy n="86" d="100"/>
        </p:scale>
        <p:origin x="-1368" y="-9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45" tIns="47773" rIns="95545" bIns="47773" numCol="1" anchor="t" anchorCtr="0" compatLnSpc="1">
            <a:prstTxWarp prst="textNoShape">
              <a:avLst/>
            </a:prstTxWarp>
          </a:bodyPr>
          <a:lstStyle>
            <a:lvl1pPr defTabSz="955558">
              <a:defRPr sz="1300" b="0"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 bwMode="auto">
          <a:xfrm>
            <a:off x="3851276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45" tIns="47773" rIns="95545" bIns="47773" numCol="1" anchor="t" anchorCtr="0" compatLnSpc="1">
            <a:prstTxWarp prst="textNoShape">
              <a:avLst/>
            </a:prstTxWarp>
          </a:bodyPr>
          <a:lstStyle>
            <a:lvl1pPr algn="r" defTabSz="955558">
              <a:defRPr sz="1300" b="0">
                <a:latin typeface="Calibri" pitchFamily="34" charset="0"/>
              </a:defRPr>
            </a:lvl1pPr>
          </a:lstStyle>
          <a:p>
            <a:pPr>
              <a:defRPr/>
            </a:pPr>
            <a:fld id="{09091DC9-20DA-4F5F-8AF0-660CA5BA97CC}" type="datetimeFigureOut">
              <a:rPr lang="ru-RU"/>
              <a:pPr>
                <a:defRPr/>
              </a:pPr>
              <a:t>22.05.2026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 bwMode="auto">
          <a:xfrm>
            <a:off x="1" y="9431338"/>
            <a:ext cx="29432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45" tIns="47773" rIns="95545" bIns="47773" numCol="1" anchor="b" anchorCtr="0" compatLnSpc="1">
            <a:prstTxWarp prst="textNoShape">
              <a:avLst/>
            </a:prstTxWarp>
          </a:bodyPr>
          <a:lstStyle>
            <a:lvl1pPr defTabSz="955558">
              <a:defRPr sz="1300" b="0"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 bwMode="auto">
          <a:xfrm>
            <a:off x="3851276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45" tIns="47773" rIns="95545" bIns="47773" numCol="1" anchor="b" anchorCtr="0" compatLnSpc="1">
            <a:prstTxWarp prst="textNoShape">
              <a:avLst/>
            </a:prstTxWarp>
          </a:bodyPr>
          <a:lstStyle>
            <a:lvl1pPr algn="r" defTabSz="955558">
              <a:defRPr sz="1300" b="0">
                <a:latin typeface="Calibri" pitchFamily="34" charset="0"/>
              </a:defRPr>
            </a:lvl1pPr>
          </a:lstStyle>
          <a:p>
            <a:pPr>
              <a:defRPr/>
            </a:pPr>
            <a:fld id="{AC69847F-BC6D-415A-AB81-28E2AF01429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525399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45" tIns="47773" rIns="95545" bIns="47773" numCol="1" anchor="t" anchorCtr="0" compatLnSpc="1">
            <a:prstTxWarp prst="textNoShape">
              <a:avLst/>
            </a:prstTxWarp>
          </a:bodyPr>
          <a:lstStyle>
            <a:lvl1pPr defTabSz="955558">
              <a:defRPr sz="1300" b="0"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851276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45" tIns="47773" rIns="95545" bIns="47773" numCol="1" anchor="t" anchorCtr="0" compatLnSpc="1">
            <a:prstTxWarp prst="textNoShape">
              <a:avLst/>
            </a:prstTxWarp>
          </a:bodyPr>
          <a:lstStyle>
            <a:lvl1pPr algn="r" defTabSz="955558">
              <a:defRPr sz="1300" b="0">
                <a:latin typeface="Calibri" pitchFamily="34" charset="0"/>
              </a:defRPr>
            </a:lvl1pPr>
          </a:lstStyle>
          <a:p>
            <a:pPr>
              <a:defRPr/>
            </a:pPr>
            <a:fld id="{8FF5D2E2-43B2-4BBD-B40E-45E46A5417D4}" type="datetimeFigureOut">
              <a:rPr lang="ru-RU"/>
              <a:pPr>
                <a:defRPr/>
              </a:pPr>
              <a:t>22.05.2026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2950"/>
            <a:ext cx="537845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77863" y="4714875"/>
            <a:ext cx="5441950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45" tIns="47773" rIns="95545" bIns="477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1" y="9431338"/>
            <a:ext cx="29432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45" tIns="47773" rIns="95545" bIns="47773" numCol="1" anchor="b" anchorCtr="0" compatLnSpc="1">
            <a:prstTxWarp prst="textNoShape">
              <a:avLst/>
            </a:prstTxWarp>
          </a:bodyPr>
          <a:lstStyle>
            <a:lvl1pPr defTabSz="955558">
              <a:defRPr sz="1300" b="0"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51276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45" tIns="47773" rIns="95545" bIns="47773" numCol="1" anchor="b" anchorCtr="0" compatLnSpc="1">
            <a:prstTxWarp prst="textNoShape">
              <a:avLst/>
            </a:prstTxWarp>
          </a:bodyPr>
          <a:lstStyle>
            <a:lvl1pPr algn="r" defTabSz="955558">
              <a:defRPr sz="1300" b="0">
                <a:latin typeface="Calibri" pitchFamily="34" charset="0"/>
              </a:defRPr>
            </a:lvl1pPr>
          </a:lstStyle>
          <a:p>
            <a:pPr>
              <a:defRPr/>
            </a:pPr>
            <a:fld id="{5DC1EF62-428B-4A55-8A49-29D4D214BF1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263642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2950"/>
            <a:ext cx="537845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74675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2950"/>
            <a:ext cx="537845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2950"/>
            <a:ext cx="537845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74675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2950"/>
            <a:ext cx="537845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2950"/>
            <a:ext cx="537845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2950"/>
            <a:ext cx="537845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74675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2950"/>
            <a:ext cx="537845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2950"/>
            <a:ext cx="537845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2950"/>
            <a:ext cx="537845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2950"/>
            <a:ext cx="537845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2950"/>
            <a:ext cx="537845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2950"/>
            <a:ext cx="537845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2950"/>
            <a:ext cx="537845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2950"/>
            <a:ext cx="537845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2950"/>
            <a:ext cx="537845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2950"/>
            <a:ext cx="537845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32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/>
              <a:t>22.05.2026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Слайд №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8082621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/>
              <a:t>22.05.2026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Слайд №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05442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80337" y="274645"/>
            <a:ext cx="2414588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6578" y="274645"/>
            <a:ext cx="7078663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/>
              <a:t>22.05.2026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Слайд №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238373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32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Слайд №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50164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Слайд №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994838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Слайд №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440490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6575" y="1600206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48300" y="1600206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Слайд №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121455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4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4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Слайд №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456343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Слайд №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904377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Слайд №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25694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2" y="273057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Слайд №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973753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/>
              <a:t>22.05.2026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Слайд №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4501159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Слайд №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046249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Слайд №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29308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80337" y="274645"/>
            <a:ext cx="2414588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6578" y="274645"/>
            <a:ext cx="7078663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Слайд №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050741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32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Слайд №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122393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Слайд №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039336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Слайд №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283557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6575" y="1600206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48300" y="1600206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Слайд №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866754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4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4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Слайд №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174078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Слайд №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737521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Слайд №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78131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/>
              <a:t>22.05.2026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Слайд №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033699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2" y="273057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Слайд №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94998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Слайд №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476375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Слайд №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513256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80337" y="274645"/>
            <a:ext cx="2414588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6578" y="274645"/>
            <a:ext cx="7078663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Слайд №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584572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32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Слайд №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99732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Слайд №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526964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Слайд №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013842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6575" y="1600206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48300" y="1600206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Слайд №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546433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4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4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Слайд №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223383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Слайд №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340306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6575" y="1600206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48300" y="1600206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/>
              <a:t>22.05.2026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Слайд №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6320547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Слайд №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574905"/>
      </p:ext>
    </p:extLst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2" y="273057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Слайд №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08065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Слайд №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185397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Слайд №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699040"/>
      </p:ext>
    </p:extLst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80337" y="274645"/>
            <a:ext cx="2414588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6578" y="274645"/>
            <a:ext cx="7078663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Слайд №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891105"/>
      </p:ext>
    </p:extLst>
  </p:cSld>
  <p:clrMapOvr>
    <a:masterClrMapping/>
  </p:clrMapOvr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32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Слайд №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351972"/>
      </p:ext>
    </p:extLst>
  </p:cSld>
  <p:clrMapOvr>
    <a:masterClrMapping/>
  </p:clrMapOvr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Слайд №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792557"/>
      </p:ext>
    </p:extLst>
  </p:cSld>
  <p:clrMapOvr>
    <a:masterClrMapping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Слайд №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774640"/>
      </p:ext>
    </p:extLst>
  </p:cSld>
  <p:clrMapOvr>
    <a:masterClrMapping/>
  </p:clrMapOvr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6575" y="1600206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48300" y="1600206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Слайд №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557249"/>
      </p:ext>
    </p:extLst>
  </p:cSld>
  <p:clrMapOvr>
    <a:masterClrMapping/>
  </p:clrMapOvr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4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4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Слайд №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49638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4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4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/>
              <a:t>22.05.2026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Слайд №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5521465"/>
      </p:ext>
    </p:extLst>
  </p:cSld>
  <p:clrMapOvr>
    <a:masterClrMapping/>
  </p:clrMapOvr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Слайд №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283880"/>
      </p:ext>
    </p:extLst>
  </p:cSld>
  <p:clrMapOvr>
    <a:masterClrMapping/>
  </p:clrMapOvr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Слайд №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048461"/>
      </p:ext>
    </p:extLst>
  </p:cSld>
  <p:clrMapOvr>
    <a:masterClrMapping/>
  </p:clrMapOvr>
  <p:hf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2" y="273057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Слайд №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999912"/>
      </p:ext>
    </p:extLst>
  </p:cSld>
  <p:clrMapOvr>
    <a:masterClrMapping/>
  </p:clrMapOvr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Слайд №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900627"/>
      </p:ext>
    </p:extLst>
  </p:cSld>
  <p:clrMapOvr>
    <a:masterClrMapping/>
  </p:clrMapOvr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Слайд №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855514"/>
      </p:ext>
    </p:extLst>
  </p:cSld>
  <p:clrMapOvr>
    <a:masterClrMapping/>
  </p:clrMapOvr>
  <p:hf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80337" y="274645"/>
            <a:ext cx="2414588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6578" y="274645"/>
            <a:ext cx="7078663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Слайд №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797900"/>
      </p:ext>
    </p:extLst>
  </p:cSld>
  <p:clrMapOvr>
    <a:masterClrMapping/>
  </p:clrMapOvr>
  <p:hf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32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Слайд №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842652"/>
      </p:ext>
    </p:extLst>
  </p:cSld>
  <p:clrMapOvr>
    <a:masterClrMapping/>
  </p:clrMapOvr>
  <p:hf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Слайд №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672085"/>
      </p:ext>
    </p:extLst>
  </p:cSld>
  <p:clrMapOvr>
    <a:masterClrMapping/>
  </p:clrMapOvr>
  <p:hf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Слайд №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34099"/>
      </p:ext>
    </p:extLst>
  </p:cSld>
  <p:clrMapOvr>
    <a:masterClrMapping/>
  </p:clrMapOvr>
  <p:hf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6575" y="1600206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48300" y="1600206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Слайд №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88644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/>
              <a:t>22.05.2026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Слайд №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4793157"/>
      </p:ext>
    </p:extLst>
  </p:cSld>
  <p:clrMapOvr>
    <a:masterClrMapping/>
  </p:clrMapOvr>
  <p:hf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4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4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Слайд №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661685"/>
      </p:ext>
    </p:extLst>
  </p:cSld>
  <p:clrMapOvr>
    <a:masterClrMapping/>
  </p:clrMapOvr>
  <p:hf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Слайд №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151660"/>
      </p:ext>
    </p:extLst>
  </p:cSld>
  <p:clrMapOvr>
    <a:masterClrMapping/>
  </p:clrMapOvr>
  <p:hf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Слайд №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473337"/>
      </p:ext>
    </p:extLst>
  </p:cSld>
  <p:clrMapOvr>
    <a:masterClrMapping/>
  </p:clrMapOvr>
  <p:hf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2" y="273057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Слайд №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622384"/>
      </p:ext>
    </p:extLst>
  </p:cSld>
  <p:clrMapOvr>
    <a:masterClrMapping/>
  </p:clrMapOvr>
  <p:hf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Слайд №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568320"/>
      </p:ext>
    </p:extLst>
  </p:cSld>
  <p:clrMapOvr>
    <a:masterClrMapping/>
  </p:clrMapOvr>
  <p:hf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Слайд №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020829"/>
      </p:ext>
    </p:extLst>
  </p:cSld>
  <p:clrMapOvr>
    <a:masterClrMapping/>
  </p:clrMapOvr>
  <p:hf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80337" y="274645"/>
            <a:ext cx="2414588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6578" y="274645"/>
            <a:ext cx="7078663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Слайд №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58184"/>
      </p:ext>
    </p:extLst>
  </p:cSld>
  <p:clrMapOvr>
    <a:masterClrMapping/>
  </p:clrMapOvr>
  <p:hf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32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Слайд №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28337"/>
      </p:ext>
    </p:extLst>
  </p:cSld>
  <p:clrMapOvr>
    <a:masterClrMapping/>
  </p:clrMapOvr>
  <p:hf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Слайд №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148474"/>
      </p:ext>
    </p:extLst>
  </p:cSld>
  <p:clrMapOvr>
    <a:masterClrMapping/>
  </p:clrMapOvr>
  <p:hf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Слайд №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59927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/>
              <a:t>22.05.2026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Слайд №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9161252"/>
      </p:ext>
    </p:extLst>
  </p:cSld>
  <p:clrMapOvr>
    <a:masterClrMapping/>
  </p:clrMapOvr>
  <p:hf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6575" y="1600206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48300" y="1600206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Слайд №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081774"/>
      </p:ext>
    </p:extLst>
  </p:cSld>
  <p:clrMapOvr>
    <a:masterClrMapping/>
  </p:clrMapOvr>
  <p:hf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4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4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Слайд №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567080"/>
      </p:ext>
    </p:extLst>
  </p:cSld>
  <p:clrMapOvr>
    <a:masterClrMapping/>
  </p:clrMapOvr>
  <p:hf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Слайд №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300702"/>
      </p:ext>
    </p:extLst>
  </p:cSld>
  <p:clrMapOvr>
    <a:masterClrMapping/>
  </p:clrMapOvr>
  <p:hf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Слайд №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942846"/>
      </p:ext>
    </p:extLst>
  </p:cSld>
  <p:clrMapOvr>
    <a:masterClrMapping/>
  </p:clrMapOvr>
  <p:hf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2" y="273057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Слайд №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024699"/>
      </p:ext>
    </p:extLst>
  </p:cSld>
  <p:clrMapOvr>
    <a:masterClrMapping/>
  </p:clrMapOvr>
  <p:hf hdr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Слайд №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537240"/>
      </p:ext>
    </p:extLst>
  </p:cSld>
  <p:clrMapOvr>
    <a:masterClrMapping/>
  </p:clrMapOvr>
  <p:hf hdr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Слайд №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570111"/>
      </p:ext>
    </p:extLst>
  </p:cSld>
  <p:clrMapOvr>
    <a:masterClrMapping/>
  </p:clrMapOvr>
  <p:hf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80337" y="274645"/>
            <a:ext cx="2414588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6578" y="274645"/>
            <a:ext cx="7078663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Слайд №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29595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2" y="273057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/>
              <a:t>22.05.2026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Слайд №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919037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/>
              <a:t>22.05.2026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Слайд №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568933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2.bin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5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vmlDrawing" Target="../drawings/vmlDrawing3.v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4.xml"/><Relationship Id="rId16" Type="http://schemas.openxmlformats.org/officeDocument/2006/relationships/oleObject" Target="../embeddings/oleObject3.bin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ags" Target="../tags/tag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ags" Target="../tags/tag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vmlDrawing" Target="../drawings/vmlDrawing4.v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35.xml"/><Relationship Id="rId16" Type="http://schemas.openxmlformats.org/officeDocument/2006/relationships/oleObject" Target="../embeddings/oleObject4.bin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ags" Target="../tags/tag9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ags" Target="../tags/tag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vmlDrawing" Target="../drawings/vmlDrawing5.v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46.xml"/><Relationship Id="rId16" Type="http://schemas.openxmlformats.org/officeDocument/2006/relationships/oleObject" Target="../embeddings/oleObject5.bin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tags" Target="../tags/tag11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ags" Target="../tags/tag1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vmlDrawing" Target="../drawings/vmlDrawing6.v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57.xml"/><Relationship Id="rId16" Type="http://schemas.openxmlformats.org/officeDocument/2006/relationships/oleObject" Target="../embeddings/oleObject6.bin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tags" Target="../tags/tag13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tags" Target="../tags/tag1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vmlDrawing" Target="../drawings/vmlDrawing7.v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68.xml"/><Relationship Id="rId16" Type="http://schemas.openxmlformats.org/officeDocument/2006/relationships/oleObject" Target="../embeddings/oleObject7.bin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tags" Target="../tags/tag15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tags" Target="../tags/tag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7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F6385F8-3910-43C4-A054-1DACB998716F}" type="datetime1">
              <a:rPr lang="ru-RU" smtClean="0"/>
              <a:t>22.05.2026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7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Слайд №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7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graphicFrame>
        <p:nvGraphicFramePr>
          <p:cNvPr id="7" name="Объект 6" hidden="1">
            <a:extLst>
              <a:ext uri="{FF2B5EF4-FFF2-40B4-BE49-F238E27FC236}">
                <a16:creationId xmlns="" xmlns:a16="http://schemas.microsoft.com/office/drawing/2014/main" id="{D2188727-96D6-4DD2-BBAA-E46E82FD76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4867128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Слайд think-cell" r:id="rId16" imgW="443" imgH="443" progId="TCLayout.ActiveDocument.1">
                  <p:embed/>
                </p:oleObj>
              </mc:Choice>
              <mc:Fallback>
                <p:oleObj name="Слайд think-cell" r:id="rId16" imgW="443" imgH="443" progId="TCLayout.ActiveDocument.1">
                  <p:embed/>
                  <p:pic>
                    <p:nvPicPr>
                      <p:cNvPr id="7" name="Объект 6" hidden="1">
                        <a:extLst>
                          <a:ext uri="{FF2B5EF4-FFF2-40B4-BE49-F238E27FC236}">
                            <a16:creationId xmlns="" xmlns:a16="http://schemas.microsoft.com/office/drawing/2014/main" id="{D2188727-96D6-4DD2-BBAA-E46E82FD76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 hidden="1">
            <a:extLst>
              <a:ext uri="{FF2B5EF4-FFF2-40B4-BE49-F238E27FC236}">
                <a16:creationId xmlns="" xmlns:a16="http://schemas.microsoft.com/office/drawing/2014/main" id="{0758FAD8-99FF-46E4-8FE2-B6967A8D7C9B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44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204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cut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7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F6385F8-3910-43C4-A054-1DACB998716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7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Слайд №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7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Объект 6" hidden="1">
            <a:extLst>
              <a:ext uri="{FF2B5EF4-FFF2-40B4-BE49-F238E27FC236}">
                <a16:creationId xmlns="" xmlns:a16="http://schemas.microsoft.com/office/drawing/2014/main" id="{D2188727-96D6-4DD2-BBAA-E46E82FD76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085102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Слайд think-cell" r:id="rId16" imgW="443" imgH="443" progId="TCLayout.ActiveDocument.1">
                  <p:embed/>
                </p:oleObj>
              </mc:Choice>
              <mc:Fallback>
                <p:oleObj name="Слайд think-cell" r:id="rId16" imgW="443" imgH="443" progId="TCLayout.ActiveDocument.1">
                  <p:embed/>
                  <p:pic>
                    <p:nvPicPr>
                      <p:cNvPr id="7" name="Объект 6" hidden="1">
                        <a:extLst>
                          <a:ext uri="{FF2B5EF4-FFF2-40B4-BE49-F238E27FC236}">
                            <a16:creationId xmlns="" xmlns:a16="http://schemas.microsoft.com/office/drawing/2014/main" id="{D2188727-96D6-4DD2-BBAA-E46E82FD76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 hidden="1">
            <a:extLst>
              <a:ext uri="{FF2B5EF4-FFF2-40B4-BE49-F238E27FC236}">
                <a16:creationId xmlns="" xmlns:a16="http://schemas.microsoft.com/office/drawing/2014/main" id="{0758FAD8-99FF-46E4-8FE2-B6967A8D7C9B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4400" b="0" dirty="0">
              <a:solidFill>
                <a:prstClr val="white"/>
              </a:solidFill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842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cut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7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F6385F8-3910-43C4-A054-1DACB998716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7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Слайд №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7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Объект 6" hidden="1">
            <a:extLst>
              <a:ext uri="{FF2B5EF4-FFF2-40B4-BE49-F238E27FC236}">
                <a16:creationId xmlns="" xmlns:a16="http://schemas.microsoft.com/office/drawing/2014/main" id="{D2188727-96D6-4DD2-BBAA-E46E82FD76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30044268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Слайд think-cell" r:id="rId16" imgW="443" imgH="443" progId="TCLayout.ActiveDocument.1">
                  <p:embed/>
                </p:oleObj>
              </mc:Choice>
              <mc:Fallback>
                <p:oleObj name="Слайд think-cell" r:id="rId16" imgW="443" imgH="443" progId="TCLayout.ActiveDocument.1">
                  <p:embed/>
                  <p:pic>
                    <p:nvPicPr>
                      <p:cNvPr id="7" name="Объект 6" hidden="1">
                        <a:extLst>
                          <a:ext uri="{FF2B5EF4-FFF2-40B4-BE49-F238E27FC236}">
                            <a16:creationId xmlns="" xmlns:a16="http://schemas.microsoft.com/office/drawing/2014/main" id="{D2188727-96D6-4DD2-BBAA-E46E82FD76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 hidden="1">
            <a:extLst>
              <a:ext uri="{FF2B5EF4-FFF2-40B4-BE49-F238E27FC236}">
                <a16:creationId xmlns="" xmlns:a16="http://schemas.microsoft.com/office/drawing/2014/main" id="{0758FAD8-99FF-46E4-8FE2-B6967A8D7C9B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4400" b="0" dirty="0">
              <a:solidFill>
                <a:prstClr val="white"/>
              </a:solidFill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726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>
    <p:cut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7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F6385F8-3910-43C4-A054-1DACB998716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7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Слайд №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7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Объект 6" hidden="1">
            <a:extLst>
              <a:ext uri="{FF2B5EF4-FFF2-40B4-BE49-F238E27FC236}">
                <a16:creationId xmlns="" xmlns:a16="http://schemas.microsoft.com/office/drawing/2014/main" id="{D2188727-96D6-4DD2-BBAA-E46E82FD76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1058379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Слайд think-cell" r:id="rId16" imgW="443" imgH="443" progId="TCLayout.ActiveDocument.1">
                  <p:embed/>
                </p:oleObj>
              </mc:Choice>
              <mc:Fallback>
                <p:oleObj name="Слайд think-cell" r:id="rId16" imgW="443" imgH="443" progId="TCLayout.ActiveDocument.1">
                  <p:embed/>
                  <p:pic>
                    <p:nvPicPr>
                      <p:cNvPr id="7" name="Объект 6" hidden="1">
                        <a:extLst>
                          <a:ext uri="{FF2B5EF4-FFF2-40B4-BE49-F238E27FC236}">
                            <a16:creationId xmlns="" xmlns:a16="http://schemas.microsoft.com/office/drawing/2014/main" id="{D2188727-96D6-4DD2-BBAA-E46E82FD76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 hidden="1">
            <a:extLst>
              <a:ext uri="{FF2B5EF4-FFF2-40B4-BE49-F238E27FC236}">
                <a16:creationId xmlns="" xmlns:a16="http://schemas.microsoft.com/office/drawing/2014/main" id="{0758FAD8-99FF-46E4-8FE2-B6967A8D7C9B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4400" b="0" dirty="0">
              <a:solidFill>
                <a:prstClr val="white"/>
              </a:solidFill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359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>
    <p:cut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7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F6385F8-3910-43C4-A054-1DACB998716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7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Слайд №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7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Объект 6" hidden="1">
            <a:extLst>
              <a:ext uri="{FF2B5EF4-FFF2-40B4-BE49-F238E27FC236}">
                <a16:creationId xmlns="" xmlns:a16="http://schemas.microsoft.com/office/drawing/2014/main" id="{D2188727-96D6-4DD2-BBAA-E46E82FD76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7982698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Слайд think-cell" r:id="rId16" imgW="443" imgH="443" progId="TCLayout.ActiveDocument.1">
                  <p:embed/>
                </p:oleObj>
              </mc:Choice>
              <mc:Fallback>
                <p:oleObj name="Слайд think-cell" r:id="rId16" imgW="443" imgH="443" progId="TCLayout.ActiveDocument.1">
                  <p:embed/>
                  <p:pic>
                    <p:nvPicPr>
                      <p:cNvPr id="7" name="Объект 6" hidden="1">
                        <a:extLst>
                          <a:ext uri="{FF2B5EF4-FFF2-40B4-BE49-F238E27FC236}">
                            <a16:creationId xmlns="" xmlns:a16="http://schemas.microsoft.com/office/drawing/2014/main" id="{D2188727-96D6-4DD2-BBAA-E46E82FD76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 hidden="1">
            <a:extLst>
              <a:ext uri="{FF2B5EF4-FFF2-40B4-BE49-F238E27FC236}">
                <a16:creationId xmlns="" xmlns:a16="http://schemas.microsoft.com/office/drawing/2014/main" id="{0758FAD8-99FF-46E4-8FE2-B6967A8D7C9B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4400" b="0" dirty="0">
              <a:solidFill>
                <a:prstClr val="white"/>
              </a:solidFill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911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>
    <p:cut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7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F6385F8-3910-43C4-A054-1DACB998716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7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Слайд №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7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Объект 6" hidden="1">
            <a:extLst>
              <a:ext uri="{FF2B5EF4-FFF2-40B4-BE49-F238E27FC236}">
                <a16:creationId xmlns="" xmlns:a16="http://schemas.microsoft.com/office/drawing/2014/main" id="{D2188727-96D6-4DD2-BBAA-E46E82FD76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5128897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Слайд think-cell" r:id="rId16" imgW="443" imgH="443" progId="TCLayout.ActiveDocument.1">
                  <p:embed/>
                </p:oleObj>
              </mc:Choice>
              <mc:Fallback>
                <p:oleObj name="Слайд think-cell" r:id="rId16" imgW="443" imgH="443" progId="TCLayout.ActiveDocument.1">
                  <p:embed/>
                  <p:pic>
                    <p:nvPicPr>
                      <p:cNvPr id="7" name="Объект 6" hidden="1">
                        <a:extLst>
                          <a:ext uri="{FF2B5EF4-FFF2-40B4-BE49-F238E27FC236}">
                            <a16:creationId xmlns="" xmlns:a16="http://schemas.microsoft.com/office/drawing/2014/main" id="{D2188727-96D6-4DD2-BBAA-E46E82FD76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 hidden="1">
            <a:extLst>
              <a:ext uri="{FF2B5EF4-FFF2-40B4-BE49-F238E27FC236}">
                <a16:creationId xmlns="" xmlns:a16="http://schemas.microsoft.com/office/drawing/2014/main" id="{0758FAD8-99FF-46E4-8FE2-B6967A8D7C9B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4400" b="0" dirty="0">
              <a:solidFill>
                <a:prstClr val="white"/>
              </a:solidFill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366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>
    <p:cut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7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F6385F8-3910-43C4-A054-1DACB998716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22.05.2026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7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Слайд №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7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Объект 6" hidden="1">
            <a:extLst>
              <a:ext uri="{FF2B5EF4-FFF2-40B4-BE49-F238E27FC236}">
                <a16:creationId xmlns="" xmlns:a16="http://schemas.microsoft.com/office/drawing/2014/main" id="{D2188727-96D6-4DD2-BBAA-E46E82FD76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3887847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Слайд think-cell" r:id="rId16" imgW="443" imgH="443" progId="TCLayout.ActiveDocument.1">
                  <p:embed/>
                </p:oleObj>
              </mc:Choice>
              <mc:Fallback>
                <p:oleObj name="Слайд think-cell" r:id="rId16" imgW="443" imgH="443" progId="TCLayout.ActiveDocument.1">
                  <p:embed/>
                  <p:pic>
                    <p:nvPicPr>
                      <p:cNvPr id="7" name="Объект 6" hidden="1">
                        <a:extLst>
                          <a:ext uri="{FF2B5EF4-FFF2-40B4-BE49-F238E27FC236}">
                            <a16:creationId xmlns="" xmlns:a16="http://schemas.microsoft.com/office/drawing/2014/main" id="{D2188727-96D6-4DD2-BBAA-E46E82FD76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 hidden="1">
            <a:extLst>
              <a:ext uri="{FF2B5EF4-FFF2-40B4-BE49-F238E27FC236}">
                <a16:creationId xmlns="" xmlns:a16="http://schemas.microsoft.com/office/drawing/2014/main" id="{0758FAD8-99FF-46E4-8FE2-B6967A8D7C9B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4400" b="0" dirty="0">
              <a:solidFill>
                <a:prstClr val="white"/>
              </a:solidFill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58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>
    <p:cut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7.xml"/><Relationship Id="rId7" Type="http://schemas.openxmlformats.org/officeDocument/2006/relationships/image" Target="../media/image1.emf"/><Relationship Id="rId2" Type="http://schemas.openxmlformats.org/officeDocument/2006/relationships/tags" Target="../tags/tag1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33.xml"/><Relationship Id="rId7" Type="http://schemas.openxmlformats.org/officeDocument/2006/relationships/image" Target="../media/image1.emf"/><Relationship Id="rId2" Type="http://schemas.openxmlformats.org/officeDocument/2006/relationships/tags" Target="../tags/tag3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6.bin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35.xml"/><Relationship Id="rId7" Type="http://schemas.openxmlformats.org/officeDocument/2006/relationships/image" Target="../media/image1.emf"/><Relationship Id="rId2" Type="http://schemas.openxmlformats.org/officeDocument/2006/relationships/tags" Target="../tags/tag34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7.bin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37.xml"/><Relationship Id="rId7" Type="http://schemas.openxmlformats.org/officeDocument/2006/relationships/image" Target="../media/image1.emf"/><Relationship Id="rId2" Type="http://schemas.openxmlformats.org/officeDocument/2006/relationships/tags" Target="../tags/tag36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8.bin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39.xml"/><Relationship Id="rId7" Type="http://schemas.openxmlformats.org/officeDocument/2006/relationships/image" Target="../media/image1.emf"/><Relationship Id="rId2" Type="http://schemas.openxmlformats.org/officeDocument/2006/relationships/tags" Target="../tags/tag38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9.bin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41.xml"/><Relationship Id="rId7" Type="http://schemas.openxmlformats.org/officeDocument/2006/relationships/image" Target="../media/image1.emf"/><Relationship Id="rId2" Type="http://schemas.openxmlformats.org/officeDocument/2006/relationships/tags" Target="../tags/tag40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20.bin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43.xml"/><Relationship Id="rId7" Type="http://schemas.openxmlformats.org/officeDocument/2006/relationships/image" Target="../media/image1.emf"/><Relationship Id="rId2" Type="http://schemas.openxmlformats.org/officeDocument/2006/relationships/tags" Target="../tags/tag4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21.bin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45.xml"/><Relationship Id="rId7" Type="http://schemas.openxmlformats.org/officeDocument/2006/relationships/image" Target="../media/image1.emf"/><Relationship Id="rId2" Type="http://schemas.openxmlformats.org/officeDocument/2006/relationships/tags" Target="../tags/tag44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22.bin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47.xml"/><Relationship Id="rId7" Type="http://schemas.openxmlformats.org/officeDocument/2006/relationships/image" Target="../media/image1.emf"/><Relationship Id="rId2" Type="http://schemas.openxmlformats.org/officeDocument/2006/relationships/tags" Target="../tags/tag46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23.bin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9.xml"/><Relationship Id="rId7" Type="http://schemas.openxmlformats.org/officeDocument/2006/relationships/image" Target="../media/image1.emf"/><Relationship Id="rId2" Type="http://schemas.openxmlformats.org/officeDocument/2006/relationships/tags" Target="../tags/tag18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.bin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21.xml"/><Relationship Id="rId7" Type="http://schemas.openxmlformats.org/officeDocument/2006/relationships/image" Target="../media/image1.emf"/><Relationship Id="rId2" Type="http://schemas.openxmlformats.org/officeDocument/2006/relationships/tags" Target="../tags/tag20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0.bin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5.xml"/><Relationship Id="rId9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23.xml"/><Relationship Id="rId7" Type="http://schemas.openxmlformats.org/officeDocument/2006/relationships/image" Target="../media/image1.emf"/><Relationship Id="rId2" Type="http://schemas.openxmlformats.org/officeDocument/2006/relationships/tags" Target="../tags/tag2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1.bin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46.xm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25.xml"/><Relationship Id="rId7" Type="http://schemas.openxmlformats.org/officeDocument/2006/relationships/image" Target="../media/image1.emf"/><Relationship Id="rId2" Type="http://schemas.openxmlformats.org/officeDocument/2006/relationships/tags" Target="../tags/tag24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2.bin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27.xml"/><Relationship Id="rId7" Type="http://schemas.openxmlformats.org/officeDocument/2006/relationships/image" Target="../media/image1.emf"/><Relationship Id="rId2" Type="http://schemas.openxmlformats.org/officeDocument/2006/relationships/tags" Target="../tags/tag26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3.bin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29.xml"/><Relationship Id="rId7" Type="http://schemas.openxmlformats.org/officeDocument/2006/relationships/image" Target="../media/image1.emf"/><Relationship Id="rId2" Type="http://schemas.openxmlformats.org/officeDocument/2006/relationships/tags" Target="../tags/tag28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4.bin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31.xml"/><Relationship Id="rId7" Type="http://schemas.openxmlformats.org/officeDocument/2006/relationships/image" Target="../media/image1.emf"/><Relationship Id="rId2" Type="http://schemas.openxmlformats.org/officeDocument/2006/relationships/tags" Target="../tags/tag30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5.bin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="" xmlns:a16="http://schemas.microsoft.com/office/drawing/2014/main" id="{9FBD7EB6-6836-4930-BBEE-6F52CA87AE7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117770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Слайд think-cell" r:id="rId6" imgW="443" imgH="443" progId="TCLayout.ActiveDocument.1">
                  <p:embed/>
                </p:oleObj>
              </mc:Choice>
              <mc:Fallback>
                <p:oleObj name="Слайд think-cell" r:id="rId6" imgW="443" imgH="443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="" xmlns:a16="http://schemas.microsoft.com/office/drawing/2014/main" id="{9FBD7EB6-6836-4930-BBEE-6F52CA87AE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="" xmlns:a16="http://schemas.microsoft.com/office/drawing/2014/main" id="{FC32112C-6258-4DAD-963F-B0D13D7ECCB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5365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79034" y="5229200"/>
            <a:ext cx="9454486" cy="1080120"/>
          </a:xfrm>
        </p:spPr>
        <p:txBody>
          <a:bodyPr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Докладчик: начальник Новосибирского отдела по надзору за тепловыми электростанциями, теплогенерирующими установками и сетями и котлонадзору отдела </a:t>
            </a:r>
          </a:p>
          <a:p>
            <a:pPr marL="0" indent="0">
              <a:spcBef>
                <a:spcPct val="0"/>
              </a:spcBef>
              <a:buNone/>
            </a:pP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Борчашвили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Артём Романович</a:t>
            </a:r>
          </a:p>
          <a:p>
            <a:pPr marL="0" indent="0">
              <a:spcBef>
                <a:spcPct val="0"/>
              </a:spcBef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13" y="1690689"/>
            <a:ext cx="9906000" cy="7143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670550" y="567635"/>
            <a:ext cx="39629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</a:pPr>
            <a:endParaRPr lang="ru-RU" sz="1600" dirty="0">
              <a:latin typeface="Cambria" pitchFamily="18" charset="0"/>
            </a:endParaRPr>
          </a:p>
          <a:p>
            <a:pPr lvl="0" algn="r">
              <a:lnSpc>
                <a:spcPct val="80000"/>
              </a:lnSpc>
            </a:pPr>
            <a:r>
              <a:rPr lang="ru-RU" sz="1600" dirty="0">
                <a:latin typeface="Cambria" pitchFamily="18" charset="0"/>
              </a:rPr>
              <a:t>Сибирское управление </a:t>
            </a:r>
          </a:p>
          <a:p>
            <a:pPr lvl="0" algn="r">
              <a:lnSpc>
                <a:spcPct val="80000"/>
              </a:lnSpc>
            </a:pPr>
            <a:r>
              <a:rPr lang="ru-RU" sz="1600" dirty="0">
                <a:latin typeface="Cambria" pitchFamily="18" charset="0"/>
              </a:rPr>
              <a:t>Федеральной службы по </a:t>
            </a:r>
          </a:p>
          <a:p>
            <a:pPr lvl="0" algn="r">
              <a:lnSpc>
                <a:spcPct val="80000"/>
              </a:lnSpc>
            </a:pPr>
            <a:r>
              <a:rPr lang="ru-RU" sz="1600" dirty="0">
                <a:latin typeface="Cambria" pitchFamily="18" charset="0"/>
              </a:rPr>
              <a:t>экологическому, технологическому </a:t>
            </a:r>
          </a:p>
          <a:p>
            <a:pPr lvl="0" algn="r">
              <a:lnSpc>
                <a:spcPct val="80000"/>
              </a:lnSpc>
            </a:pPr>
            <a:r>
              <a:rPr lang="ru-RU" sz="1600" dirty="0">
                <a:latin typeface="Cambria" pitchFamily="18" charset="0"/>
              </a:rPr>
              <a:t>и атомному надзору</a:t>
            </a:r>
          </a:p>
        </p:txBody>
      </p:sp>
      <p:grpSp>
        <p:nvGrpSpPr>
          <p:cNvPr id="10" name="Группа 34"/>
          <p:cNvGrpSpPr/>
          <p:nvPr/>
        </p:nvGrpSpPr>
        <p:grpSpPr>
          <a:xfrm>
            <a:off x="0" y="367094"/>
            <a:ext cx="8915400" cy="403541"/>
            <a:chOff x="35496" y="332656"/>
            <a:chExt cx="9107488" cy="419795"/>
          </a:xfrm>
        </p:grpSpPr>
        <p:sp>
          <p:nvSpPr>
            <p:cNvPr id="14" name="Rectangle 16"/>
            <p:cNvSpPr>
              <a:spLocks noChangeArrowheads="1"/>
            </p:cNvSpPr>
            <p:nvPr/>
          </p:nvSpPr>
          <p:spPr bwMode="auto">
            <a:xfrm>
              <a:off x="35496" y="476672"/>
              <a:ext cx="9107488" cy="131763"/>
            </a:xfrm>
            <a:prstGeom prst="rect">
              <a:avLst/>
            </a:prstGeom>
            <a:gradFill rotWithShape="0">
              <a:gsLst>
                <a:gs pos="0">
                  <a:srgbClr val="1F497D">
                    <a:lumMod val="60000"/>
                    <a:lumOff val="40000"/>
                  </a:srgbClr>
                </a:gs>
                <a:gs pos="100000">
                  <a:sysClr val="window" lastClr="FFFFFF">
                    <a:alpha val="5000"/>
                  </a:sys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15" name="Rectangle 16"/>
            <p:cNvSpPr>
              <a:spLocks noChangeArrowheads="1"/>
            </p:cNvSpPr>
            <p:nvPr/>
          </p:nvSpPr>
          <p:spPr bwMode="auto">
            <a:xfrm>
              <a:off x="35496" y="620688"/>
              <a:ext cx="9107488" cy="131763"/>
            </a:xfrm>
            <a:prstGeom prst="rect">
              <a:avLst/>
            </a:prstGeom>
            <a:gradFill rotWithShape="0">
              <a:gsLst>
                <a:gs pos="0">
                  <a:srgbClr val="FF0000"/>
                </a:gs>
                <a:gs pos="100000">
                  <a:sysClr val="window" lastClr="FFFFFF">
                    <a:alpha val="5000"/>
                  </a:sysClr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35496" y="332656"/>
              <a:ext cx="9107488" cy="131763"/>
            </a:xfrm>
            <a:prstGeom prst="rect">
              <a:avLst/>
            </a:prstGeom>
            <a:gradFill rotWithShape="0">
              <a:gsLst>
                <a:gs pos="0">
                  <a:sysClr val="window" lastClr="FFFFFF"/>
                </a:gs>
                <a:gs pos="100000">
                  <a:sysClr val="window" lastClr="FFFFFF">
                    <a:alpha val="5000"/>
                  </a:sysClr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</p:grpSp>
      <p:sp>
        <p:nvSpPr>
          <p:cNvPr id="15367" name="Заголовок 1"/>
          <p:cNvSpPr>
            <a:spLocks/>
          </p:cNvSpPr>
          <p:nvPr/>
        </p:nvSpPr>
        <p:spPr bwMode="auto">
          <a:xfrm>
            <a:off x="1" y="770634"/>
            <a:ext cx="3584847" cy="99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>
              <a:lnSpc>
                <a:spcPct val="80000"/>
              </a:lnSpc>
            </a:pPr>
            <a:endParaRPr lang="ru-RU" sz="1800" dirty="0">
              <a:latin typeface="Cambria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3200" dirty="0">
                <a:latin typeface="Cambria" pitchFamily="18" charset="0"/>
              </a:rPr>
              <a:t>  РОСТЕХНАДЗОР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064568" y="2204864"/>
            <a:ext cx="82653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«Итоги прохождения осенне-зимнего периода 2025-2026гг. Основные причины инцидентов, произошедших в отопительный период на тепловых сетях»</a:t>
            </a:r>
          </a:p>
        </p:txBody>
      </p:sp>
      <p:pic>
        <p:nvPicPr>
          <p:cNvPr id="15364" name="Picture 41" descr="fsetan_emblema200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57675" y="98661"/>
            <a:ext cx="1412875" cy="14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690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 hidden="1">
            <a:extLst>
              <a:ext uri="{FF2B5EF4-FFF2-40B4-BE49-F238E27FC236}">
                <a16:creationId xmlns="" xmlns:a16="http://schemas.microsoft.com/office/drawing/2014/main" id="{3E034962-BA4C-41F2-8250-7BFD29424A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738767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Слайд think-cell" r:id="rId6" imgW="443" imgH="443" progId="TCLayout.ActiveDocument.1">
                  <p:embed/>
                </p:oleObj>
              </mc:Choice>
              <mc:Fallback>
                <p:oleObj name="Слайд think-cell" r:id="rId6" imgW="443" imgH="443" progId="TCLayout.ActiveDocument.1">
                  <p:embed/>
                  <p:pic>
                    <p:nvPicPr>
                      <p:cNvPr id="18" name="Объект 17" hidden="1">
                        <a:extLst>
                          <a:ext uri="{FF2B5EF4-FFF2-40B4-BE49-F238E27FC236}">
                            <a16:creationId xmlns="" xmlns:a16="http://schemas.microsoft.com/office/drawing/2014/main" id="{3E034962-BA4C-41F2-8250-7BFD29424A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="" xmlns:a16="http://schemas.microsoft.com/office/drawing/2014/main" id="{F5DA54A2-4FA1-4531-8C32-97F3A80681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7" name="Заголовок 3"/>
          <p:cNvGrpSpPr>
            <a:grpSpLocks noGrp="1"/>
          </p:cNvGrpSpPr>
          <p:nvPr/>
        </p:nvGrpSpPr>
        <p:grpSpPr>
          <a:xfrm>
            <a:off x="0" y="71950"/>
            <a:ext cx="8915400" cy="1161264"/>
            <a:chOff x="35496" y="25624"/>
            <a:chExt cx="9107488" cy="1208038"/>
          </a:xfrm>
        </p:grpSpPr>
        <p:grpSp>
          <p:nvGrpSpPr>
            <p:cNvPr id="8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9" name="Группа 35"/>
            <p:cNvGrpSpPr/>
            <p:nvPr/>
          </p:nvGrpSpPr>
          <p:grpSpPr>
            <a:xfrm>
              <a:off x="35496" y="25624"/>
              <a:ext cx="4315393" cy="1208038"/>
              <a:chOff x="35496" y="25624"/>
              <a:chExt cx="4315393" cy="1208038"/>
            </a:xfrm>
          </p:grpSpPr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35496" y="25624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C98421D8-4A83-4A3A-811B-9E9262F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9465" y="5949282"/>
            <a:ext cx="600192" cy="365125"/>
          </a:xfrm>
        </p:spPr>
        <p:txBody>
          <a:bodyPr/>
          <a:lstStyle/>
          <a:p>
            <a:pPr algn="ctr">
              <a:defRPr/>
            </a:pPr>
            <a:fld id="{4F814217-A692-4320-9F69-D25E0A5EB74C}" type="slidenum">
              <a:rPr lang="ru-RU" smtClean="0">
                <a:solidFill>
                  <a:schemeClr val="bg1"/>
                </a:solidFill>
              </a:rPr>
              <a:pPr algn="ctr">
                <a:defRPr/>
              </a:pPr>
              <a:t>10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920552" y="940826"/>
            <a:ext cx="848943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600" dirty="0"/>
              <a:t>Доля обновляемых тепловых сетей от общей их протяженности остается достаточно низкой (данные по замене тепловых сетей в г. Новосибирске приведена в таблице):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173196"/>
              </p:ext>
            </p:extLst>
          </p:nvPr>
        </p:nvGraphicFramePr>
        <p:xfrm>
          <a:off x="268624" y="1844824"/>
          <a:ext cx="9148871" cy="2112264"/>
        </p:xfrm>
        <a:graphic>
          <a:graphicData uri="http://schemas.openxmlformats.org/drawingml/2006/table">
            <a:tbl>
              <a:tblPr/>
              <a:tblGrid>
                <a:gridCol w="5272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571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3801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6545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2033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2033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2033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457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№, п/п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Наименование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2021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2022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2023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2024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2025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02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заменённых трубопроводов тепловых сетей в однотрубном исчислении, км/общая</a:t>
                      </a:r>
                      <a:r>
                        <a:rPr lang="ru-RU" sz="1400" b="1" baseline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протяженность тепловых сетей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35,5/</a:t>
                      </a:r>
                      <a:r>
                        <a:rPr lang="ru-RU" sz="1400" b="1" dirty="0">
                          <a:effectLst/>
                        </a:rPr>
                        <a:t>3 069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47,5/</a:t>
                      </a:r>
                      <a:r>
                        <a:rPr lang="ru-RU" sz="1400" b="1" dirty="0">
                          <a:effectLst/>
                        </a:rPr>
                        <a:t>2 900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56,1/2 699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68,6/</a:t>
                      </a:r>
                      <a:r>
                        <a:rPr lang="ru-RU" sz="1400" b="1" dirty="0">
                          <a:effectLst/>
                        </a:rPr>
                        <a:t>2 725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61,5/2 760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318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Процент замены тепловых сетей от общей протяженности, %: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1,15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1,63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2,07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2,5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2,22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8624" y="4293096"/>
            <a:ext cx="922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800" b="0" dirty="0"/>
              <a:t>С каждым годом процент износа участков </a:t>
            </a:r>
            <a:r>
              <a:rPr lang="ru-RU" sz="1800" i="1" dirty="0"/>
              <a:t>магистральных</a:t>
            </a:r>
            <a:r>
              <a:rPr lang="ru-RU" sz="1800" b="0" i="1" dirty="0"/>
              <a:t> и </a:t>
            </a:r>
            <a:r>
              <a:rPr lang="ru-RU" sz="1800" i="1" dirty="0"/>
              <a:t>внутриквартальных тепловых сетей</a:t>
            </a:r>
            <a:r>
              <a:rPr lang="ru-RU" sz="1800" b="0" dirty="0"/>
              <a:t> растет, количество дефектов увеличивается, таким образом, необходим комплексный подход к повышению надежности и снижению потерь в </a:t>
            </a:r>
            <a:r>
              <a:rPr lang="ru-RU" sz="1800" b="0" dirty="0" err="1"/>
              <a:t>теплосетевом</a:t>
            </a:r>
            <a:r>
              <a:rPr lang="ru-RU" sz="1800" b="0" dirty="0"/>
              <a:t> комплексе в целом в части объективной оценки состояния трубопроводов, защиты от негативного воздействия техногенного характера и окружающей среды,  разрушающих факторов, увеличение объемов  проводимых ремонтов. </a:t>
            </a:r>
          </a:p>
          <a:p>
            <a:pPr indent="457200" algn="just"/>
            <a:r>
              <a:rPr lang="ru-RU" sz="1800" dirty="0"/>
              <a:t>На сегодняшний день их количество недостаточно для безаварийной работы в отопительный сезон.</a:t>
            </a:r>
          </a:p>
        </p:txBody>
      </p:sp>
    </p:spTree>
    <p:extLst>
      <p:ext uri="{BB962C8B-B14F-4D97-AF65-F5344CB8AC3E}">
        <p14:creationId xmlns:p14="http://schemas.microsoft.com/office/powerpoint/2010/main" val="323119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 hidden="1">
            <a:extLst>
              <a:ext uri="{FF2B5EF4-FFF2-40B4-BE49-F238E27FC236}">
                <a16:creationId xmlns="" xmlns:a16="http://schemas.microsoft.com/office/drawing/2014/main" id="{3E034962-BA4C-41F2-8250-7BFD29424A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86378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name="Слайд think-cell" r:id="rId6" imgW="443" imgH="443" progId="TCLayout.ActiveDocument.1">
                  <p:embed/>
                </p:oleObj>
              </mc:Choice>
              <mc:Fallback>
                <p:oleObj name="Слайд think-cell" r:id="rId6" imgW="443" imgH="443" progId="TCLayout.ActiveDocument.1">
                  <p:embed/>
                  <p:pic>
                    <p:nvPicPr>
                      <p:cNvPr id="18" name="Объект 17" hidden="1">
                        <a:extLst>
                          <a:ext uri="{FF2B5EF4-FFF2-40B4-BE49-F238E27FC236}">
                            <a16:creationId xmlns="" xmlns:a16="http://schemas.microsoft.com/office/drawing/2014/main" id="{3E034962-BA4C-41F2-8250-7BFD29424A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="" xmlns:a16="http://schemas.microsoft.com/office/drawing/2014/main" id="{F5DA54A2-4FA1-4531-8C32-97F3A80681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7" name="Заголовок 3"/>
          <p:cNvGrpSpPr>
            <a:grpSpLocks noGrp="1"/>
          </p:cNvGrpSpPr>
          <p:nvPr/>
        </p:nvGrpSpPr>
        <p:grpSpPr>
          <a:xfrm>
            <a:off x="0" y="71950"/>
            <a:ext cx="8915400" cy="1161264"/>
            <a:chOff x="35496" y="25624"/>
            <a:chExt cx="9107488" cy="1208038"/>
          </a:xfrm>
        </p:grpSpPr>
        <p:grpSp>
          <p:nvGrpSpPr>
            <p:cNvPr id="8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9" name="Группа 35"/>
            <p:cNvGrpSpPr/>
            <p:nvPr/>
          </p:nvGrpSpPr>
          <p:grpSpPr>
            <a:xfrm>
              <a:off x="35496" y="25624"/>
              <a:ext cx="4315393" cy="1208038"/>
              <a:chOff x="35496" y="25624"/>
              <a:chExt cx="4315393" cy="1208038"/>
            </a:xfrm>
          </p:grpSpPr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35496" y="25624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C98421D8-4A83-4A3A-811B-9E9262F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9465" y="5949282"/>
            <a:ext cx="600192" cy="365125"/>
          </a:xfrm>
        </p:spPr>
        <p:txBody>
          <a:bodyPr/>
          <a:lstStyle/>
          <a:p>
            <a:pPr algn="ctr">
              <a:defRPr/>
            </a:pPr>
            <a:fld id="{4F814217-A692-4320-9F69-D25E0A5EB74C}" type="slidenum">
              <a:rPr lang="ru-RU" smtClean="0">
                <a:solidFill>
                  <a:schemeClr val="bg1"/>
                </a:solidFill>
              </a:rPr>
              <a:pPr algn="ctr">
                <a:defRPr/>
              </a:pPr>
              <a:t>11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917069" y="2060848"/>
            <a:ext cx="860302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Правила обеспечения готовности к отопительному периоду </a:t>
            </a:r>
            <a:r>
              <a:rPr lang="ru-RU" sz="2400" b="0" dirty="0"/>
              <a:t> </a:t>
            </a:r>
            <a:r>
              <a:rPr lang="ru-RU" sz="2400" dirty="0"/>
              <a:t>и </a:t>
            </a:r>
            <a:endParaRPr lang="en-US" sz="2400" dirty="0"/>
          </a:p>
          <a:p>
            <a:pPr algn="ctr"/>
            <a:r>
              <a:rPr lang="ru-RU" sz="2400" dirty="0"/>
              <a:t>Порядок проведения оценки обеспечения готовности к отопительному периоду, </a:t>
            </a:r>
            <a:r>
              <a:rPr lang="ru-RU" sz="2400" dirty="0" smtClean="0"/>
              <a:t>утверждены </a:t>
            </a:r>
            <a:r>
              <a:rPr lang="ru-RU" sz="2400" dirty="0"/>
              <a:t>приказом Министерства энергетики Российской Федерации </a:t>
            </a:r>
            <a:endParaRPr lang="ru-RU" sz="2400" dirty="0" smtClean="0"/>
          </a:p>
          <a:p>
            <a:pPr algn="ctr"/>
            <a:r>
              <a:rPr lang="ru-RU" sz="2400" dirty="0" smtClean="0"/>
              <a:t>от </a:t>
            </a:r>
            <a:r>
              <a:rPr lang="ru-RU" sz="2400" dirty="0"/>
              <a:t>13.11.2024 № 2234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6496" y="5366119"/>
            <a:ext cx="9364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77146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="" xmlns:a16="http://schemas.microsoft.com/office/drawing/2014/main" id="{9FBD7EB6-6836-4930-BBEE-6F52CA87AE7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351177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" name="Слайд think-cell" r:id="rId6" imgW="443" imgH="443" progId="TCLayout.ActiveDocument.1">
                  <p:embed/>
                </p:oleObj>
              </mc:Choice>
              <mc:Fallback>
                <p:oleObj name="Слайд think-cell" r:id="rId6" imgW="443" imgH="443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="" xmlns:a16="http://schemas.microsoft.com/office/drawing/2014/main" id="{9FBD7EB6-6836-4930-BBEE-6F52CA87AE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="" xmlns:a16="http://schemas.microsoft.com/office/drawing/2014/main" id="{FC32112C-6258-4DAD-963F-B0D13D7ECCB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5365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79034" y="5229200"/>
            <a:ext cx="9454486" cy="1080120"/>
          </a:xfrm>
        </p:spPr>
        <p:txBody>
          <a:bodyPr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Докладчик: начальник Новосибирского отдела по надзору за тепловыми электростанциями, теплогенерирующими установками и сетями и котлонадзору</a:t>
            </a:r>
          </a:p>
          <a:p>
            <a:pPr marL="0" indent="0">
              <a:spcBef>
                <a:spcPct val="0"/>
              </a:spcBef>
              <a:buNone/>
            </a:pP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Борчашвили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Артём Романович</a:t>
            </a:r>
          </a:p>
          <a:p>
            <a:pPr marL="0" indent="0">
              <a:spcBef>
                <a:spcPct val="0"/>
              </a:spcBef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13" y="1690689"/>
            <a:ext cx="9906000" cy="7143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 dirty="0"/>
          </a:p>
        </p:txBody>
      </p:sp>
      <p:pic>
        <p:nvPicPr>
          <p:cNvPr id="15364" name="Picture 41" descr="fsetan_emblema200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57675" y="98661"/>
            <a:ext cx="1412875" cy="14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670550" y="567635"/>
            <a:ext cx="39629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</a:pPr>
            <a:endParaRPr lang="ru-RU" sz="1600" dirty="0">
              <a:latin typeface="Cambria" pitchFamily="18" charset="0"/>
            </a:endParaRPr>
          </a:p>
          <a:p>
            <a:pPr lvl="0" algn="r">
              <a:lnSpc>
                <a:spcPct val="80000"/>
              </a:lnSpc>
            </a:pPr>
            <a:r>
              <a:rPr lang="ru-RU" sz="1600" dirty="0">
                <a:latin typeface="Cambria" pitchFamily="18" charset="0"/>
              </a:rPr>
              <a:t>Сибирское управление </a:t>
            </a:r>
          </a:p>
          <a:p>
            <a:pPr lvl="0" algn="r">
              <a:lnSpc>
                <a:spcPct val="80000"/>
              </a:lnSpc>
            </a:pPr>
            <a:r>
              <a:rPr lang="ru-RU" sz="1600" dirty="0">
                <a:latin typeface="Cambria" pitchFamily="18" charset="0"/>
              </a:rPr>
              <a:t>Федеральной службы по </a:t>
            </a:r>
          </a:p>
          <a:p>
            <a:pPr lvl="0" algn="r">
              <a:lnSpc>
                <a:spcPct val="80000"/>
              </a:lnSpc>
            </a:pPr>
            <a:r>
              <a:rPr lang="ru-RU" sz="1600" dirty="0">
                <a:latin typeface="Cambria" pitchFamily="18" charset="0"/>
              </a:rPr>
              <a:t>экологическому, технологическому </a:t>
            </a:r>
          </a:p>
          <a:p>
            <a:pPr lvl="0" algn="r">
              <a:lnSpc>
                <a:spcPct val="80000"/>
              </a:lnSpc>
            </a:pPr>
            <a:r>
              <a:rPr lang="ru-RU" sz="1600" dirty="0">
                <a:latin typeface="Cambria" pitchFamily="18" charset="0"/>
              </a:rPr>
              <a:t>и атомному надзору</a:t>
            </a:r>
          </a:p>
        </p:txBody>
      </p:sp>
      <p:grpSp>
        <p:nvGrpSpPr>
          <p:cNvPr id="10" name="Группа 34"/>
          <p:cNvGrpSpPr/>
          <p:nvPr/>
        </p:nvGrpSpPr>
        <p:grpSpPr>
          <a:xfrm>
            <a:off x="0" y="367094"/>
            <a:ext cx="8915400" cy="403541"/>
            <a:chOff x="35496" y="332656"/>
            <a:chExt cx="9107488" cy="419795"/>
          </a:xfrm>
        </p:grpSpPr>
        <p:sp>
          <p:nvSpPr>
            <p:cNvPr id="14" name="Rectangle 16"/>
            <p:cNvSpPr>
              <a:spLocks noChangeArrowheads="1"/>
            </p:cNvSpPr>
            <p:nvPr/>
          </p:nvSpPr>
          <p:spPr bwMode="auto">
            <a:xfrm>
              <a:off x="35496" y="476672"/>
              <a:ext cx="9107488" cy="131763"/>
            </a:xfrm>
            <a:prstGeom prst="rect">
              <a:avLst/>
            </a:prstGeom>
            <a:gradFill rotWithShape="0">
              <a:gsLst>
                <a:gs pos="0">
                  <a:srgbClr val="1F497D">
                    <a:lumMod val="60000"/>
                    <a:lumOff val="40000"/>
                  </a:srgbClr>
                </a:gs>
                <a:gs pos="100000">
                  <a:sysClr val="window" lastClr="FFFFFF">
                    <a:alpha val="5000"/>
                  </a:sys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15" name="Rectangle 16"/>
            <p:cNvSpPr>
              <a:spLocks noChangeArrowheads="1"/>
            </p:cNvSpPr>
            <p:nvPr/>
          </p:nvSpPr>
          <p:spPr bwMode="auto">
            <a:xfrm>
              <a:off x="35496" y="620688"/>
              <a:ext cx="9107488" cy="131763"/>
            </a:xfrm>
            <a:prstGeom prst="rect">
              <a:avLst/>
            </a:prstGeom>
            <a:gradFill rotWithShape="0">
              <a:gsLst>
                <a:gs pos="0">
                  <a:srgbClr val="FF0000"/>
                </a:gs>
                <a:gs pos="100000">
                  <a:sysClr val="window" lastClr="FFFFFF">
                    <a:alpha val="5000"/>
                  </a:sysClr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35496" y="332656"/>
              <a:ext cx="9107488" cy="131763"/>
            </a:xfrm>
            <a:prstGeom prst="rect">
              <a:avLst/>
            </a:prstGeom>
            <a:gradFill rotWithShape="0">
              <a:gsLst>
                <a:gs pos="0">
                  <a:sysClr val="window" lastClr="FFFFFF"/>
                </a:gs>
                <a:gs pos="100000">
                  <a:sysClr val="window" lastClr="FFFFFF">
                    <a:alpha val="5000"/>
                  </a:sysClr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</p:grpSp>
      <p:sp>
        <p:nvSpPr>
          <p:cNvPr id="15367" name="Заголовок 1"/>
          <p:cNvSpPr>
            <a:spLocks/>
          </p:cNvSpPr>
          <p:nvPr/>
        </p:nvSpPr>
        <p:spPr bwMode="auto">
          <a:xfrm>
            <a:off x="1" y="770634"/>
            <a:ext cx="3584847" cy="99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>
              <a:lnSpc>
                <a:spcPct val="80000"/>
              </a:lnSpc>
            </a:pPr>
            <a:endParaRPr lang="ru-RU" sz="1800" dirty="0">
              <a:latin typeface="Cambria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3200" dirty="0">
                <a:latin typeface="Cambria" pitchFamily="18" charset="0"/>
              </a:rPr>
              <a:t>  РОСТЕХНАДЗОР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064568" y="2492896"/>
            <a:ext cx="82653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Исполнение требований Правил № 2234 в части соблюдение сроков разработки планов подготовки к отопительному периоду и актуализации порядка (плана) действий по ликвидации последствий аварийных ситуаций в сфере теплоснабжения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92248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 hidden="1">
            <a:extLst>
              <a:ext uri="{FF2B5EF4-FFF2-40B4-BE49-F238E27FC236}">
                <a16:creationId xmlns="" xmlns:a16="http://schemas.microsoft.com/office/drawing/2014/main" id="{3E034962-BA4C-41F2-8250-7BFD29424A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619382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" name="Слайд think-cell" r:id="rId6" imgW="443" imgH="443" progId="TCLayout.ActiveDocument.1">
                  <p:embed/>
                </p:oleObj>
              </mc:Choice>
              <mc:Fallback>
                <p:oleObj name="Слайд think-cell" r:id="rId6" imgW="443" imgH="443" progId="TCLayout.ActiveDocument.1">
                  <p:embed/>
                  <p:pic>
                    <p:nvPicPr>
                      <p:cNvPr id="18" name="Объект 17" hidden="1">
                        <a:extLst>
                          <a:ext uri="{FF2B5EF4-FFF2-40B4-BE49-F238E27FC236}">
                            <a16:creationId xmlns="" xmlns:a16="http://schemas.microsoft.com/office/drawing/2014/main" id="{3E034962-BA4C-41F2-8250-7BFD29424A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="" xmlns:a16="http://schemas.microsoft.com/office/drawing/2014/main" id="{F5DA54A2-4FA1-4531-8C32-97F3A80681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7" name="Заголовок 3"/>
          <p:cNvGrpSpPr>
            <a:grpSpLocks noGrp="1"/>
          </p:cNvGrpSpPr>
          <p:nvPr/>
        </p:nvGrpSpPr>
        <p:grpSpPr>
          <a:xfrm>
            <a:off x="0" y="82459"/>
            <a:ext cx="8915400" cy="1150757"/>
            <a:chOff x="35496" y="36555"/>
            <a:chExt cx="9107488" cy="1197107"/>
          </a:xfrm>
        </p:grpSpPr>
        <p:grpSp>
          <p:nvGrpSpPr>
            <p:cNvPr id="8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b="0" kern="0" dirty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b="0" kern="0" dirty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b="0" kern="0" dirty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9" name="Группа 35"/>
            <p:cNvGrpSpPr/>
            <p:nvPr/>
          </p:nvGrpSpPr>
          <p:grpSpPr>
            <a:xfrm>
              <a:off x="35496" y="36555"/>
              <a:ext cx="4315393" cy="1197107"/>
              <a:chOff x="35496" y="36555"/>
              <a:chExt cx="4315393" cy="1197107"/>
            </a:xfrm>
          </p:grpSpPr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35496" y="36555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600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rPr>
                  <a:t>РОСТЕХНАДЗОР</a:t>
                </a:r>
                <a:endParaRPr lang="ru-RU" sz="1800" b="0" kern="0" dirty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pic>
            <p:nvPicPr>
              <p:cNvPr id="11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C98421D8-4A83-4A3A-811B-9E9262F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1473" y="5949282"/>
            <a:ext cx="600192" cy="365125"/>
          </a:xfrm>
        </p:spPr>
        <p:txBody>
          <a:bodyPr/>
          <a:lstStyle/>
          <a:p>
            <a:pPr algn="ctr">
              <a:defRPr/>
            </a:pPr>
            <a:fld id="{4F814217-A692-4320-9F69-D25E0A5EB74C}" type="slidenum">
              <a:rPr lang="ru-RU" smtClean="0">
                <a:solidFill>
                  <a:prstClr val="white"/>
                </a:solidFill>
              </a:rPr>
              <a:pPr algn="ctr">
                <a:defRPr/>
              </a:pPr>
              <a:t>13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AutoShape 39" descr="https://donvesti.ru/wp-content/uploads/2020/09/maxresdefault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6" name="AutoShape 41" descr="https://donvesti.ru/wp-content/uploads/2020/09/maxresdefault-1.jpg"/>
          <p:cNvSpPr>
            <a:spLocks noChangeAspect="1" noChangeArrowheads="1"/>
          </p:cNvSpPr>
          <p:nvPr/>
        </p:nvSpPr>
        <p:spPr bwMode="auto">
          <a:xfrm>
            <a:off x="307976" y="79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4045" y="770636"/>
            <a:ext cx="8633451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800" dirty="0"/>
          </a:p>
          <a:p>
            <a:pPr algn="ctr"/>
            <a:endParaRPr lang="ru-RU" sz="1800" dirty="0"/>
          </a:p>
          <a:p>
            <a:pPr algn="ctr"/>
            <a:r>
              <a:rPr lang="ru-RU" sz="1800" dirty="0"/>
              <a:t>В соответствии с пунктом 3 Правил № 2234 план подготовки к отопительному периоду ежегодно разрабатывается и утверждается организационно-распорядительным документом</a:t>
            </a:r>
            <a:r>
              <a:rPr lang="ru-RU" sz="1800" dirty="0" smtClean="0"/>
              <a:t>:</a:t>
            </a:r>
          </a:p>
          <a:p>
            <a:pPr algn="ctr"/>
            <a:endParaRPr lang="ru-RU" sz="1800" b="0" dirty="0">
              <a:latin typeface="Times New Roman"/>
              <a:ea typeface="Times New Roman"/>
              <a:cs typeface="Times New Roman"/>
            </a:endParaRPr>
          </a:p>
          <a:p>
            <a:pPr marL="285750" indent="-285750">
              <a:buFontTx/>
              <a:buChar char="-"/>
            </a:pPr>
            <a:r>
              <a:rPr lang="ru-RU" sz="1800" dirty="0" smtClean="0">
                <a:latin typeface="Times New Roman"/>
                <a:ea typeface="Times New Roman"/>
                <a:cs typeface="Times New Roman"/>
              </a:rPr>
              <a:t>муниципального </a:t>
            </a:r>
            <a:r>
              <a:rPr lang="ru-RU" sz="1800" dirty="0">
                <a:latin typeface="Times New Roman"/>
                <a:ea typeface="Times New Roman"/>
                <a:cs typeface="Times New Roman"/>
              </a:rPr>
              <a:t>образования</a:t>
            </a:r>
            <a:r>
              <a:rPr lang="ru-RU" sz="1800" b="0" dirty="0">
                <a:latin typeface="Times New Roman"/>
                <a:ea typeface="Times New Roman"/>
                <a:cs typeface="Times New Roman"/>
              </a:rPr>
              <a:t> - </a:t>
            </a:r>
            <a:r>
              <a:rPr lang="ru-RU" sz="1800" dirty="0">
                <a:latin typeface="Times New Roman"/>
                <a:ea typeface="Times New Roman"/>
                <a:cs typeface="Times New Roman"/>
              </a:rPr>
              <a:t>не позднее 15 мая </a:t>
            </a:r>
            <a:r>
              <a:rPr lang="ru-RU" sz="1800" b="0" i="1" dirty="0">
                <a:latin typeface="Times New Roman"/>
                <a:ea typeface="Times New Roman"/>
                <a:cs typeface="Times New Roman"/>
              </a:rPr>
              <a:t>(при принятии решения муниципальным образованием об утверждении плана подготовки к отопительному периоду</a:t>
            </a:r>
            <a:r>
              <a:rPr lang="ru-RU" sz="1800" b="0" i="1" dirty="0" smtClean="0">
                <a:latin typeface="Times New Roman"/>
                <a:ea typeface="Times New Roman"/>
                <a:cs typeface="Times New Roman"/>
              </a:rPr>
              <a:t>).</a:t>
            </a:r>
          </a:p>
          <a:p>
            <a:endParaRPr lang="ru-RU" sz="1400" b="0" i="1" dirty="0">
              <a:latin typeface="Calibri"/>
              <a:ea typeface="Calibri"/>
              <a:cs typeface="Times New Roman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sz="1800" dirty="0" smtClean="0">
                <a:latin typeface="Times New Roman"/>
                <a:ea typeface="Times New Roman"/>
                <a:cs typeface="Times New Roman"/>
              </a:rPr>
              <a:t>теплоснабжающей </a:t>
            </a:r>
            <a:r>
              <a:rPr lang="ru-RU" sz="1800" dirty="0">
                <a:latin typeface="Times New Roman"/>
                <a:ea typeface="Times New Roman"/>
                <a:cs typeface="Times New Roman"/>
              </a:rPr>
              <a:t>и </a:t>
            </a:r>
            <a:r>
              <a:rPr lang="ru-RU" sz="1800" dirty="0" err="1">
                <a:latin typeface="Times New Roman"/>
                <a:ea typeface="Times New Roman"/>
                <a:cs typeface="Times New Roman"/>
              </a:rPr>
              <a:t>теплосетевой</a:t>
            </a:r>
            <a:r>
              <a:rPr lang="ru-RU" sz="1800" dirty="0">
                <a:latin typeface="Times New Roman"/>
                <a:ea typeface="Times New Roman"/>
                <a:cs typeface="Times New Roman"/>
              </a:rPr>
              <a:t> организации, а также владельцем тепловых сетей, не являющейся </a:t>
            </a:r>
            <a:r>
              <a:rPr lang="ru-RU" sz="1800" dirty="0" err="1">
                <a:latin typeface="Times New Roman"/>
                <a:ea typeface="Times New Roman"/>
                <a:cs typeface="Times New Roman"/>
              </a:rPr>
              <a:t>теплосетевой</a:t>
            </a:r>
            <a:r>
              <a:rPr lang="ru-RU" sz="1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smtClean="0">
                <a:latin typeface="Times New Roman"/>
                <a:ea typeface="Times New Roman"/>
                <a:cs typeface="Times New Roman"/>
              </a:rPr>
              <a:t>организацией </a:t>
            </a:r>
            <a:r>
              <a:rPr lang="ru-RU" sz="1800" dirty="0">
                <a:latin typeface="Times New Roman"/>
                <a:ea typeface="Times New Roman"/>
                <a:cs typeface="Times New Roman"/>
              </a:rPr>
              <a:t>- не позднее 15 </a:t>
            </a:r>
            <a:r>
              <a:rPr lang="ru-RU" sz="1800" dirty="0" smtClean="0">
                <a:latin typeface="Times New Roman"/>
                <a:ea typeface="Times New Roman"/>
                <a:cs typeface="Times New Roman"/>
              </a:rPr>
              <a:t>апреля.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sz="1400" b="0" dirty="0">
              <a:latin typeface="Calibri"/>
              <a:ea typeface="Times New Roman"/>
              <a:cs typeface="Times New Roman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sz="1800" dirty="0" smtClean="0">
                <a:latin typeface="Times New Roman"/>
                <a:ea typeface="Times New Roman"/>
                <a:cs typeface="Times New Roman"/>
              </a:rPr>
              <a:t>потребителями </a:t>
            </a:r>
            <a:r>
              <a:rPr lang="ru-RU" sz="1800" dirty="0" smtClean="0">
                <a:latin typeface="Times New Roman"/>
                <a:ea typeface="Times New Roman"/>
                <a:cs typeface="Times New Roman"/>
              </a:rPr>
              <a:t>тепловой </a:t>
            </a:r>
            <a:r>
              <a:rPr lang="ru-RU" sz="1800" dirty="0">
                <a:latin typeface="Times New Roman"/>
                <a:ea typeface="Times New Roman"/>
                <a:cs typeface="Times New Roman"/>
              </a:rPr>
              <a:t>энергии </a:t>
            </a:r>
            <a:r>
              <a:rPr lang="ru-RU" sz="1800" b="0" dirty="0">
                <a:latin typeface="Times New Roman"/>
                <a:ea typeface="Times New Roman"/>
                <a:cs typeface="Times New Roman"/>
              </a:rPr>
              <a:t>- </a:t>
            </a:r>
            <a:r>
              <a:rPr lang="ru-RU" sz="1800" dirty="0">
                <a:latin typeface="Times New Roman"/>
                <a:ea typeface="Times New Roman"/>
                <a:cs typeface="Times New Roman"/>
              </a:rPr>
              <a:t>не позднее 30 апреля</a:t>
            </a:r>
            <a:r>
              <a:rPr lang="ru-RU" sz="1800" b="0" dirty="0" smtClean="0">
                <a:latin typeface="Times New Roman"/>
                <a:ea typeface="Times New Roman"/>
                <a:cs typeface="Times New Roman"/>
              </a:rPr>
              <a:t>.</a:t>
            </a:r>
          </a:p>
          <a:p>
            <a:pPr algn="ctr"/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23313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 hidden="1">
            <a:extLst>
              <a:ext uri="{FF2B5EF4-FFF2-40B4-BE49-F238E27FC236}">
                <a16:creationId xmlns="" xmlns:a16="http://schemas.microsoft.com/office/drawing/2014/main" id="{3E034962-BA4C-41F2-8250-7BFD29424A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111895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" name="Слайд think-cell" r:id="rId6" imgW="443" imgH="443" progId="TCLayout.ActiveDocument.1">
                  <p:embed/>
                </p:oleObj>
              </mc:Choice>
              <mc:Fallback>
                <p:oleObj name="Слайд think-cell" r:id="rId6" imgW="443" imgH="443" progId="TCLayout.ActiveDocument.1">
                  <p:embed/>
                  <p:pic>
                    <p:nvPicPr>
                      <p:cNvPr id="18" name="Объект 17" hidden="1">
                        <a:extLst>
                          <a:ext uri="{FF2B5EF4-FFF2-40B4-BE49-F238E27FC236}">
                            <a16:creationId xmlns="" xmlns:a16="http://schemas.microsoft.com/office/drawing/2014/main" id="{3E034962-BA4C-41F2-8250-7BFD29424A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="" xmlns:a16="http://schemas.microsoft.com/office/drawing/2014/main" id="{F5DA54A2-4FA1-4531-8C32-97F3A80681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7" name="Заголовок 3"/>
          <p:cNvGrpSpPr>
            <a:grpSpLocks noGrp="1"/>
          </p:cNvGrpSpPr>
          <p:nvPr/>
        </p:nvGrpSpPr>
        <p:grpSpPr>
          <a:xfrm>
            <a:off x="0" y="82459"/>
            <a:ext cx="8915400" cy="1150757"/>
            <a:chOff x="35496" y="36555"/>
            <a:chExt cx="9107488" cy="1197107"/>
          </a:xfrm>
        </p:grpSpPr>
        <p:grpSp>
          <p:nvGrpSpPr>
            <p:cNvPr id="8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b="0" kern="0" dirty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b="0" kern="0" dirty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b="0" kern="0" dirty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9" name="Группа 35"/>
            <p:cNvGrpSpPr/>
            <p:nvPr/>
          </p:nvGrpSpPr>
          <p:grpSpPr>
            <a:xfrm>
              <a:off x="35496" y="36555"/>
              <a:ext cx="4315393" cy="1197107"/>
              <a:chOff x="35496" y="36555"/>
              <a:chExt cx="4315393" cy="1197107"/>
            </a:xfrm>
          </p:grpSpPr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35496" y="36555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600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rPr>
                  <a:t>РОСТЕХНАДЗОР</a:t>
                </a:r>
                <a:endParaRPr lang="ru-RU" sz="1800" b="0" kern="0" dirty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pic>
            <p:nvPicPr>
              <p:cNvPr id="11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C98421D8-4A83-4A3A-811B-9E9262F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1473" y="5949282"/>
            <a:ext cx="600192" cy="365125"/>
          </a:xfrm>
        </p:spPr>
        <p:txBody>
          <a:bodyPr/>
          <a:lstStyle/>
          <a:p>
            <a:pPr algn="ctr">
              <a:defRPr/>
            </a:pPr>
            <a:fld id="{4F814217-A692-4320-9F69-D25E0A5EB74C}" type="slidenum">
              <a:rPr lang="ru-RU" smtClean="0">
                <a:solidFill>
                  <a:prstClr val="white"/>
                </a:solidFill>
              </a:rPr>
              <a:pPr algn="ctr">
                <a:defRPr/>
              </a:pPr>
              <a:t>14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AutoShape 39" descr="https://donvesti.ru/wp-content/uploads/2020/09/maxresdefault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6" name="AutoShape 41" descr="https://donvesti.ru/wp-content/uploads/2020/09/maxresdefault-1.jpg"/>
          <p:cNvSpPr>
            <a:spLocks noChangeAspect="1" noChangeArrowheads="1"/>
          </p:cNvSpPr>
          <p:nvPr/>
        </p:nvSpPr>
        <p:spPr bwMode="auto">
          <a:xfrm>
            <a:off x="307976" y="79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4045" y="770636"/>
            <a:ext cx="8633451" cy="8787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800" dirty="0"/>
          </a:p>
          <a:p>
            <a:pPr algn="ctr"/>
            <a:endParaRPr lang="ru-RU" sz="1800" dirty="0"/>
          </a:p>
          <a:p>
            <a:pPr algn="ctr"/>
            <a:endParaRPr lang="ru-RU" sz="1800" dirty="0"/>
          </a:p>
          <a:p>
            <a:pPr algn="ctr"/>
            <a:r>
              <a:rPr lang="ru-RU" sz="1800" dirty="0"/>
              <a:t> </a:t>
            </a:r>
            <a:r>
              <a:rPr lang="ru-RU" sz="2400" dirty="0"/>
              <a:t>Порядок (план) действий по ликвидации последствий аварийных ситуаций при теплоснабжении в муниципальном образовании, составленный в соответствии с требованиями, указанными в пункте 8.3.1 Правил № 2234</a:t>
            </a:r>
          </a:p>
          <a:p>
            <a:pPr algn="ctr"/>
            <a:endParaRPr lang="ru-RU" sz="2400" dirty="0"/>
          </a:p>
          <a:p>
            <a:pPr algn="ctr"/>
            <a:r>
              <a:rPr lang="ru-RU" sz="2400" b="0" dirty="0"/>
              <a:t>подлежит ежегодной актуализации (утверждению) </a:t>
            </a:r>
          </a:p>
          <a:p>
            <a:pPr algn="ctr"/>
            <a:r>
              <a:rPr lang="ru-RU" sz="2400" dirty="0"/>
              <a:t>до 15 февраля текущего года </a:t>
            </a:r>
            <a:r>
              <a:rPr lang="ru-RU" sz="2400" b="0" dirty="0"/>
              <a:t>и размещается на официальном сайте муниципального образования в информационно-телекоммуникационной сети «Интернет» в течение 5 рабочих дней со дня его утверждения (актуализации). </a:t>
            </a:r>
          </a:p>
          <a:p>
            <a:pPr algn="ctr"/>
            <a:endParaRPr lang="ru-RU" sz="2800" b="0" dirty="0"/>
          </a:p>
          <a:p>
            <a:pPr indent="304800" algn="just">
              <a:lnSpc>
                <a:spcPct val="150000"/>
              </a:lnSpc>
              <a:spcAft>
                <a:spcPts val="0"/>
              </a:spcAft>
            </a:pPr>
            <a:endParaRPr lang="ru-RU" sz="1800" b="0" dirty="0"/>
          </a:p>
          <a:p>
            <a:pPr algn="ctr"/>
            <a:endParaRPr lang="ru-RU" sz="1800" dirty="0"/>
          </a:p>
          <a:p>
            <a:pPr algn="ctr"/>
            <a:endParaRPr lang="ru-RU" sz="1800" dirty="0"/>
          </a:p>
          <a:p>
            <a:pPr algn="ctr"/>
            <a:endParaRPr lang="ru-RU" sz="1800" dirty="0"/>
          </a:p>
          <a:p>
            <a:pPr algn="ctr"/>
            <a:endParaRPr lang="ru-RU" sz="1800" dirty="0"/>
          </a:p>
          <a:p>
            <a:pPr algn="ctr"/>
            <a:endParaRPr lang="ru-RU" sz="1800" dirty="0"/>
          </a:p>
          <a:p>
            <a:pPr algn="ctr"/>
            <a:endParaRPr lang="ru-RU" sz="1800" dirty="0"/>
          </a:p>
          <a:p>
            <a:pPr algn="ctr"/>
            <a:endParaRPr lang="ru-RU" sz="1800" dirty="0"/>
          </a:p>
          <a:p>
            <a:pPr algn="ctr"/>
            <a:endParaRPr lang="ru-RU" sz="1800" dirty="0"/>
          </a:p>
          <a:p>
            <a:pPr algn="ctr"/>
            <a:endParaRPr lang="ru-RU" sz="1800" dirty="0"/>
          </a:p>
          <a:p>
            <a:pPr algn="ctr"/>
            <a:endParaRPr lang="ru-RU" sz="1800" dirty="0"/>
          </a:p>
          <a:p>
            <a:pPr algn="ctr"/>
            <a:endParaRPr lang="ru-RU" sz="1800" dirty="0"/>
          </a:p>
          <a:p>
            <a:pPr algn="ctr"/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23358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="" xmlns:a16="http://schemas.microsoft.com/office/drawing/2014/main" id="{9FBD7EB6-6836-4930-BBEE-6F52CA87AE7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929953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" name="Слайд think-cell" r:id="rId6" imgW="443" imgH="443" progId="TCLayout.ActiveDocument.1">
                  <p:embed/>
                </p:oleObj>
              </mc:Choice>
              <mc:Fallback>
                <p:oleObj name="Слайд think-cell" r:id="rId6" imgW="443" imgH="443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="" xmlns:a16="http://schemas.microsoft.com/office/drawing/2014/main" id="{9FBD7EB6-6836-4930-BBEE-6F52CA87AE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="" xmlns:a16="http://schemas.microsoft.com/office/drawing/2014/main" id="{FC32112C-6258-4DAD-963F-B0D13D7ECCB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5365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79034" y="5229200"/>
            <a:ext cx="9454486" cy="1080120"/>
          </a:xfrm>
        </p:spPr>
        <p:txBody>
          <a:bodyPr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Докладчик: начальник Новосибирского отдела по надзору за тепловыми электростанциями, теплогенерирующими установками и сетями и котлонадзору</a:t>
            </a:r>
          </a:p>
          <a:p>
            <a:pPr marL="0" indent="0">
              <a:spcBef>
                <a:spcPct val="0"/>
              </a:spcBef>
              <a:buNone/>
            </a:pP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Борчашвили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Артём Романович</a:t>
            </a:r>
          </a:p>
          <a:p>
            <a:pPr marL="0" indent="0">
              <a:spcBef>
                <a:spcPct val="0"/>
              </a:spcBef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13" y="1690689"/>
            <a:ext cx="9906000" cy="7143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 dirty="0"/>
          </a:p>
        </p:txBody>
      </p:sp>
      <p:pic>
        <p:nvPicPr>
          <p:cNvPr id="15364" name="Picture 41" descr="fsetan_emblema200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57675" y="98661"/>
            <a:ext cx="1412875" cy="14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670550" y="567635"/>
            <a:ext cx="39629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</a:pPr>
            <a:endParaRPr lang="ru-RU" sz="1600" dirty="0">
              <a:latin typeface="Cambria" pitchFamily="18" charset="0"/>
            </a:endParaRPr>
          </a:p>
          <a:p>
            <a:pPr lvl="0" algn="r">
              <a:lnSpc>
                <a:spcPct val="80000"/>
              </a:lnSpc>
            </a:pPr>
            <a:r>
              <a:rPr lang="ru-RU" sz="1600" dirty="0">
                <a:latin typeface="Cambria" pitchFamily="18" charset="0"/>
              </a:rPr>
              <a:t>Сибирское управление </a:t>
            </a:r>
          </a:p>
          <a:p>
            <a:pPr lvl="0" algn="r">
              <a:lnSpc>
                <a:spcPct val="80000"/>
              </a:lnSpc>
            </a:pPr>
            <a:r>
              <a:rPr lang="ru-RU" sz="1600" dirty="0">
                <a:latin typeface="Cambria" pitchFamily="18" charset="0"/>
              </a:rPr>
              <a:t>Федеральной службы по </a:t>
            </a:r>
          </a:p>
          <a:p>
            <a:pPr lvl="0" algn="r">
              <a:lnSpc>
                <a:spcPct val="80000"/>
              </a:lnSpc>
            </a:pPr>
            <a:r>
              <a:rPr lang="ru-RU" sz="1600" dirty="0">
                <a:latin typeface="Cambria" pitchFamily="18" charset="0"/>
              </a:rPr>
              <a:t>экологическому, технологическому </a:t>
            </a:r>
          </a:p>
          <a:p>
            <a:pPr lvl="0" algn="r">
              <a:lnSpc>
                <a:spcPct val="80000"/>
              </a:lnSpc>
            </a:pPr>
            <a:r>
              <a:rPr lang="ru-RU" sz="1600" dirty="0">
                <a:latin typeface="Cambria" pitchFamily="18" charset="0"/>
              </a:rPr>
              <a:t>и атомному надзору</a:t>
            </a:r>
          </a:p>
        </p:txBody>
      </p:sp>
      <p:grpSp>
        <p:nvGrpSpPr>
          <p:cNvPr id="10" name="Группа 34"/>
          <p:cNvGrpSpPr/>
          <p:nvPr/>
        </p:nvGrpSpPr>
        <p:grpSpPr>
          <a:xfrm>
            <a:off x="0" y="367094"/>
            <a:ext cx="8915400" cy="403541"/>
            <a:chOff x="35496" y="332656"/>
            <a:chExt cx="9107488" cy="419795"/>
          </a:xfrm>
        </p:grpSpPr>
        <p:sp>
          <p:nvSpPr>
            <p:cNvPr id="14" name="Rectangle 16"/>
            <p:cNvSpPr>
              <a:spLocks noChangeArrowheads="1"/>
            </p:cNvSpPr>
            <p:nvPr/>
          </p:nvSpPr>
          <p:spPr bwMode="auto">
            <a:xfrm>
              <a:off x="35496" y="476672"/>
              <a:ext cx="9107488" cy="131763"/>
            </a:xfrm>
            <a:prstGeom prst="rect">
              <a:avLst/>
            </a:prstGeom>
            <a:gradFill rotWithShape="0">
              <a:gsLst>
                <a:gs pos="0">
                  <a:srgbClr val="1F497D">
                    <a:lumMod val="60000"/>
                    <a:lumOff val="40000"/>
                  </a:srgbClr>
                </a:gs>
                <a:gs pos="100000">
                  <a:sysClr val="window" lastClr="FFFFFF">
                    <a:alpha val="5000"/>
                  </a:sys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15" name="Rectangle 16"/>
            <p:cNvSpPr>
              <a:spLocks noChangeArrowheads="1"/>
            </p:cNvSpPr>
            <p:nvPr/>
          </p:nvSpPr>
          <p:spPr bwMode="auto">
            <a:xfrm>
              <a:off x="35496" y="620688"/>
              <a:ext cx="9107488" cy="131763"/>
            </a:xfrm>
            <a:prstGeom prst="rect">
              <a:avLst/>
            </a:prstGeom>
            <a:gradFill rotWithShape="0">
              <a:gsLst>
                <a:gs pos="0">
                  <a:srgbClr val="FF0000"/>
                </a:gs>
                <a:gs pos="100000">
                  <a:sysClr val="window" lastClr="FFFFFF">
                    <a:alpha val="5000"/>
                  </a:sysClr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35496" y="332656"/>
              <a:ext cx="9107488" cy="131763"/>
            </a:xfrm>
            <a:prstGeom prst="rect">
              <a:avLst/>
            </a:prstGeom>
            <a:gradFill rotWithShape="0">
              <a:gsLst>
                <a:gs pos="0">
                  <a:sysClr val="window" lastClr="FFFFFF"/>
                </a:gs>
                <a:gs pos="100000">
                  <a:sysClr val="window" lastClr="FFFFFF">
                    <a:alpha val="5000"/>
                  </a:sysClr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</p:grpSp>
      <p:sp>
        <p:nvSpPr>
          <p:cNvPr id="15367" name="Заголовок 1"/>
          <p:cNvSpPr>
            <a:spLocks/>
          </p:cNvSpPr>
          <p:nvPr/>
        </p:nvSpPr>
        <p:spPr bwMode="auto">
          <a:xfrm>
            <a:off x="1" y="770634"/>
            <a:ext cx="3584847" cy="99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>
              <a:lnSpc>
                <a:spcPct val="80000"/>
              </a:lnSpc>
            </a:pPr>
            <a:endParaRPr lang="ru-RU" sz="1800" dirty="0">
              <a:latin typeface="Cambria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3200" dirty="0">
                <a:latin typeface="Cambria" pitchFamily="18" charset="0"/>
              </a:rPr>
              <a:t>  РОСТЕХНАДЗОР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064568" y="2492896"/>
            <a:ext cx="82653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Наличие резервного источника электроснабжения в котельных</a:t>
            </a:r>
          </a:p>
        </p:txBody>
      </p:sp>
    </p:spTree>
    <p:extLst>
      <p:ext uri="{BB962C8B-B14F-4D97-AF65-F5344CB8AC3E}">
        <p14:creationId xmlns:p14="http://schemas.microsoft.com/office/powerpoint/2010/main" val="54116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 hidden="1">
            <a:extLst>
              <a:ext uri="{FF2B5EF4-FFF2-40B4-BE49-F238E27FC236}">
                <a16:creationId xmlns="" xmlns:a16="http://schemas.microsoft.com/office/drawing/2014/main" id="{3E034962-BA4C-41F2-8250-7BFD29424A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067131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1" name="Слайд think-cell" r:id="rId6" imgW="443" imgH="443" progId="TCLayout.ActiveDocument.1">
                  <p:embed/>
                </p:oleObj>
              </mc:Choice>
              <mc:Fallback>
                <p:oleObj name="Слайд think-cell" r:id="rId6" imgW="443" imgH="443" progId="TCLayout.ActiveDocument.1">
                  <p:embed/>
                  <p:pic>
                    <p:nvPicPr>
                      <p:cNvPr id="18" name="Объект 17" hidden="1">
                        <a:extLst>
                          <a:ext uri="{FF2B5EF4-FFF2-40B4-BE49-F238E27FC236}">
                            <a16:creationId xmlns="" xmlns:a16="http://schemas.microsoft.com/office/drawing/2014/main" id="{3E034962-BA4C-41F2-8250-7BFD29424A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="" xmlns:a16="http://schemas.microsoft.com/office/drawing/2014/main" id="{F5DA54A2-4FA1-4531-8C32-97F3A80681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7" name="Заголовок 3"/>
          <p:cNvGrpSpPr>
            <a:grpSpLocks noGrp="1"/>
          </p:cNvGrpSpPr>
          <p:nvPr/>
        </p:nvGrpSpPr>
        <p:grpSpPr>
          <a:xfrm>
            <a:off x="0" y="82459"/>
            <a:ext cx="8915400" cy="1150757"/>
            <a:chOff x="35496" y="36555"/>
            <a:chExt cx="9107488" cy="1197107"/>
          </a:xfrm>
        </p:grpSpPr>
        <p:grpSp>
          <p:nvGrpSpPr>
            <p:cNvPr id="8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b="0" kern="0" dirty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b="0" kern="0" dirty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b="0" kern="0" dirty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9" name="Группа 35"/>
            <p:cNvGrpSpPr/>
            <p:nvPr/>
          </p:nvGrpSpPr>
          <p:grpSpPr>
            <a:xfrm>
              <a:off x="35496" y="36555"/>
              <a:ext cx="4315393" cy="1197107"/>
              <a:chOff x="35496" y="36555"/>
              <a:chExt cx="4315393" cy="1197107"/>
            </a:xfrm>
          </p:grpSpPr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35496" y="36555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600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rPr>
                  <a:t>РОСТЕХНАДЗОР</a:t>
                </a:r>
                <a:endParaRPr lang="ru-RU" sz="1800" b="0" kern="0" dirty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pic>
            <p:nvPicPr>
              <p:cNvPr id="11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C98421D8-4A83-4A3A-811B-9E9262F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1473" y="5949282"/>
            <a:ext cx="600192" cy="365125"/>
          </a:xfrm>
        </p:spPr>
        <p:txBody>
          <a:bodyPr/>
          <a:lstStyle/>
          <a:p>
            <a:pPr algn="ctr">
              <a:defRPr/>
            </a:pPr>
            <a:fld id="{4F814217-A692-4320-9F69-D25E0A5EB74C}" type="slidenum">
              <a:rPr lang="ru-RU" smtClean="0">
                <a:solidFill>
                  <a:prstClr val="white"/>
                </a:solidFill>
              </a:rPr>
              <a:pPr algn="ctr">
                <a:defRPr/>
              </a:pPr>
              <a:t>16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AutoShape 39" descr="https://donvesti.ru/wp-content/uploads/2020/09/maxresdefault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6" name="AutoShape 41" descr="https://donvesti.ru/wp-content/uploads/2020/09/maxresdefault-1.jpg"/>
          <p:cNvSpPr>
            <a:spLocks noChangeAspect="1" noChangeArrowheads="1"/>
          </p:cNvSpPr>
          <p:nvPr/>
        </p:nvSpPr>
        <p:spPr bwMode="auto">
          <a:xfrm>
            <a:off x="307976" y="79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7" name="Picture 4" descr="C:\Users\di.noskova\Desktop\Снимок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52" y="1211217"/>
            <a:ext cx="3780741" cy="528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808984" y="2420888"/>
            <a:ext cx="4392488" cy="212365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4.18 СП 89.13330.2016:</a:t>
            </a: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котельных первой категории необходимо:</a:t>
            </a:r>
          </a:p>
          <a:p>
            <a:pPr marL="171450" indent="-171450">
              <a:buFontTx/>
              <a:buChar char="-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электроснабжение котельной выполнять по первой категории в соответствии с ПУЭ.</a:t>
            </a: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котельных второй категории:</a:t>
            </a:r>
          </a:p>
          <a:p>
            <a:pPr marL="171450" indent="-171450">
              <a:buFontTx/>
              <a:buChar char="-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независимо от установленной мощности электроснабжение устанавливается по второй категории согласно ПУЭ</a:t>
            </a: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02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 hidden="1">
            <a:extLst>
              <a:ext uri="{FF2B5EF4-FFF2-40B4-BE49-F238E27FC236}">
                <a16:creationId xmlns="" xmlns:a16="http://schemas.microsoft.com/office/drawing/2014/main" id="{3E034962-BA4C-41F2-8250-7BFD29424A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089365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5" name="Слайд think-cell" r:id="rId6" imgW="443" imgH="443" progId="TCLayout.ActiveDocument.1">
                  <p:embed/>
                </p:oleObj>
              </mc:Choice>
              <mc:Fallback>
                <p:oleObj name="Слайд think-cell" r:id="rId6" imgW="443" imgH="443" progId="TCLayout.ActiveDocument.1">
                  <p:embed/>
                  <p:pic>
                    <p:nvPicPr>
                      <p:cNvPr id="18" name="Объект 17" hidden="1">
                        <a:extLst>
                          <a:ext uri="{FF2B5EF4-FFF2-40B4-BE49-F238E27FC236}">
                            <a16:creationId xmlns="" xmlns:a16="http://schemas.microsoft.com/office/drawing/2014/main" id="{3E034962-BA4C-41F2-8250-7BFD29424A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="" xmlns:a16="http://schemas.microsoft.com/office/drawing/2014/main" id="{F5DA54A2-4FA1-4531-8C32-97F3A80681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7" name="Заголовок 3"/>
          <p:cNvGrpSpPr>
            <a:grpSpLocks noGrp="1"/>
          </p:cNvGrpSpPr>
          <p:nvPr/>
        </p:nvGrpSpPr>
        <p:grpSpPr>
          <a:xfrm>
            <a:off x="0" y="82459"/>
            <a:ext cx="8915400" cy="1150757"/>
            <a:chOff x="35496" y="36555"/>
            <a:chExt cx="9107488" cy="1197107"/>
          </a:xfrm>
        </p:grpSpPr>
        <p:grpSp>
          <p:nvGrpSpPr>
            <p:cNvPr id="8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b="0" kern="0" dirty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b="0" kern="0" dirty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b="0" kern="0" dirty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9" name="Группа 35"/>
            <p:cNvGrpSpPr/>
            <p:nvPr/>
          </p:nvGrpSpPr>
          <p:grpSpPr>
            <a:xfrm>
              <a:off x="35496" y="36555"/>
              <a:ext cx="4315393" cy="1197107"/>
              <a:chOff x="35496" y="36555"/>
              <a:chExt cx="4315393" cy="1197107"/>
            </a:xfrm>
          </p:grpSpPr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35496" y="36555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600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rPr>
                  <a:t>РОСТЕХНАДЗОР</a:t>
                </a:r>
                <a:endParaRPr lang="ru-RU" sz="1800" b="0" kern="0" dirty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pic>
            <p:nvPicPr>
              <p:cNvPr id="11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C98421D8-4A83-4A3A-811B-9E9262F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1473" y="5949282"/>
            <a:ext cx="600192" cy="365125"/>
          </a:xfrm>
        </p:spPr>
        <p:txBody>
          <a:bodyPr/>
          <a:lstStyle/>
          <a:p>
            <a:pPr algn="ctr">
              <a:defRPr/>
            </a:pPr>
            <a:fld id="{4F814217-A692-4320-9F69-D25E0A5EB74C}" type="slidenum">
              <a:rPr lang="ru-RU" smtClean="0">
                <a:solidFill>
                  <a:prstClr val="white"/>
                </a:solidFill>
              </a:rPr>
              <a:pPr algn="ctr">
                <a:defRPr/>
              </a:pPr>
              <a:t>17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AutoShape 39" descr="https://donvesti.ru/wp-content/uploads/2020/09/maxresdefault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6" name="AutoShape 41" descr="https://donvesti.ru/wp-content/uploads/2020/09/maxresdefault-1.jpg"/>
          <p:cNvSpPr>
            <a:spLocks noChangeAspect="1" noChangeArrowheads="1"/>
          </p:cNvSpPr>
          <p:nvPr/>
        </p:nvSpPr>
        <p:spPr bwMode="auto">
          <a:xfrm>
            <a:off x="307976" y="79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8600851"/>
              </p:ext>
            </p:extLst>
          </p:nvPr>
        </p:nvGraphicFramePr>
        <p:xfrm>
          <a:off x="920552" y="1484784"/>
          <a:ext cx="8280921" cy="4176464"/>
        </p:xfrm>
        <a:graphic>
          <a:graphicData uri="http://schemas.openxmlformats.org/drawingml/2006/table">
            <a:tbl>
              <a:tblPr/>
              <a:tblGrid>
                <a:gridCol w="34097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355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3556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6472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котельных без резервного источника электроснабжения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7362"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58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Кемеровская область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273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Алтайский край и Республика Алтай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758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Новосибирская область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647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Омская область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758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Томская область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647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 по СУР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538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 hidden="1">
            <a:extLst>
              <a:ext uri="{FF2B5EF4-FFF2-40B4-BE49-F238E27FC236}">
                <a16:creationId xmlns="" xmlns:a16="http://schemas.microsoft.com/office/drawing/2014/main" id="{3E034962-BA4C-41F2-8250-7BFD29424A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606478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Слайд think-cell" r:id="rId6" imgW="443" imgH="443" progId="TCLayout.ActiveDocument.1">
                  <p:embed/>
                </p:oleObj>
              </mc:Choice>
              <mc:Fallback>
                <p:oleObj name="Слайд think-cell" r:id="rId6" imgW="443" imgH="443" progId="TCLayout.ActiveDocument.1">
                  <p:embed/>
                  <p:pic>
                    <p:nvPicPr>
                      <p:cNvPr id="18" name="Объект 17" hidden="1">
                        <a:extLst>
                          <a:ext uri="{FF2B5EF4-FFF2-40B4-BE49-F238E27FC236}">
                            <a16:creationId xmlns="" xmlns:a16="http://schemas.microsoft.com/office/drawing/2014/main" id="{3E034962-BA4C-41F2-8250-7BFD29424A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="" xmlns:a16="http://schemas.microsoft.com/office/drawing/2014/main" id="{F5DA54A2-4FA1-4531-8C32-97F3A80681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7" name="Заголовок 3"/>
          <p:cNvGrpSpPr>
            <a:grpSpLocks noGrp="1"/>
          </p:cNvGrpSpPr>
          <p:nvPr/>
        </p:nvGrpSpPr>
        <p:grpSpPr>
          <a:xfrm>
            <a:off x="0" y="71950"/>
            <a:ext cx="8915400" cy="1161264"/>
            <a:chOff x="35496" y="25624"/>
            <a:chExt cx="9107488" cy="1208038"/>
          </a:xfrm>
        </p:grpSpPr>
        <p:grpSp>
          <p:nvGrpSpPr>
            <p:cNvPr id="8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b="0" kern="0" dirty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b="0" kern="0" dirty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b="0" kern="0" dirty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9" name="Группа 35"/>
            <p:cNvGrpSpPr/>
            <p:nvPr/>
          </p:nvGrpSpPr>
          <p:grpSpPr>
            <a:xfrm>
              <a:off x="35496" y="25624"/>
              <a:ext cx="4315393" cy="1208038"/>
              <a:chOff x="35496" y="25624"/>
              <a:chExt cx="4315393" cy="1208038"/>
            </a:xfrm>
          </p:grpSpPr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35496" y="25624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600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rPr>
                  <a:t>РОСТЕХНАДЗОР</a:t>
                </a:r>
                <a:endParaRPr lang="ru-RU" sz="1800" b="0" kern="0" dirty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pic>
            <p:nvPicPr>
              <p:cNvPr id="11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C98421D8-4A83-4A3A-811B-9E9262F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9465" y="5949282"/>
            <a:ext cx="600192" cy="365125"/>
          </a:xfrm>
        </p:spPr>
        <p:txBody>
          <a:bodyPr/>
          <a:lstStyle/>
          <a:p>
            <a:pPr algn="ctr">
              <a:defRPr/>
            </a:pPr>
            <a:fld id="{4F814217-A692-4320-9F69-D25E0A5EB74C}" type="slidenum">
              <a:rPr lang="ru-RU" smtClean="0">
                <a:solidFill>
                  <a:prstClr val="white"/>
                </a:solidFill>
              </a:rPr>
              <a:pPr algn="ctr">
                <a:defRPr/>
              </a:pPr>
              <a:t>2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917069" y="2060848"/>
            <a:ext cx="8603028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400" dirty="0">
                <a:solidFill>
                  <a:prstClr val="black"/>
                </a:solidFill>
              </a:rPr>
              <a:t>Основные проблемные вопросы, возникающие в ходе прохождения осенне-зимнего периода 2025-2026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6496" y="5366119"/>
            <a:ext cx="9364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49927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 hidden="1">
            <a:extLst>
              <a:ext uri="{FF2B5EF4-FFF2-40B4-BE49-F238E27FC236}">
                <a16:creationId xmlns="" xmlns:a16="http://schemas.microsoft.com/office/drawing/2014/main" id="{3E034962-BA4C-41F2-8250-7BFD29424A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77903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Слайд think-cell" r:id="rId6" imgW="443" imgH="443" progId="TCLayout.ActiveDocument.1">
                  <p:embed/>
                </p:oleObj>
              </mc:Choice>
              <mc:Fallback>
                <p:oleObj name="Слайд think-cell" r:id="rId6" imgW="443" imgH="443" progId="TCLayout.ActiveDocument.1">
                  <p:embed/>
                  <p:pic>
                    <p:nvPicPr>
                      <p:cNvPr id="18" name="Объект 17" hidden="1">
                        <a:extLst>
                          <a:ext uri="{FF2B5EF4-FFF2-40B4-BE49-F238E27FC236}">
                            <a16:creationId xmlns="" xmlns:a16="http://schemas.microsoft.com/office/drawing/2014/main" id="{3E034962-BA4C-41F2-8250-7BFD29424A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="" xmlns:a16="http://schemas.microsoft.com/office/drawing/2014/main" id="{F5DA54A2-4FA1-4531-8C32-97F3A80681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7" name="Заголовок 3"/>
          <p:cNvGrpSpPr>
            <a:grpSpLocks noGrp="1"/>
          </p:cNvGrpSpPr>
          <p:nvPr/>
        </p:nvGrpSpPr>
        <p:grpSpPr>
          <a:xfrm>
            <a:off x="0" y="71950"/>
            <a:ext cx="8915400" cy="1161264"/>
            <a:chOff x="35496" y="25624"/>
            <a:chExt cx="9107488" cy="1208038"/>
          </a:xfrm>
        </p:grpSpPr>
        <p:grpSp>
          <p:nvGrpSpPr>
            <p:cNvPr id="8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b="0" kern="0" dirty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b="0" kern="0" dirty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b="0" kern="0" dirty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9" name="Группа 35"/>
            <p:cNvGrpSpPr/>
            <p:nvPr/>
          </p:nvGrpSpPr>
          <p:grpSpPr>
            <a:xfrm>
              <a:off x="35496" y="25624"/>
              <a:ext cx="4315393" cy="1208038"/>
              <a:chOff x="35496" y="25624"/>
              <a:chExt cx="4315393" cy="1208038"/>
            </a:xfrm>
          </p:grpSpPr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35496" y="25624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600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rPr>
                  <a:t>РОСТЕХНАДЗОР</a:t>
                </a:r>
                <a:endParaRPr lang="ru-RU" sz="1800" b="0" kern="0" dirty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pic>
            <p:nvPicPr>
              <p:cNvPr id="11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C98421D8-4A83-4A3A-811B-9E9262F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9465" y="5949282"/>
            <a:ext cx="600192" cy="365125"/>
          </a:xfrm>
        </p:spPr>
        <p:txBody>
          <a:bodyPr/>
          <a:lstStyle/>
          <a:p>
            <a:pPr algn="ctr">
              <a:defRPr/>
            </a:pPr>
            <a:fld id="{4F814217-A692-4320-9F69-D25E0A5EB74C}" type="slidenum">
              <a:rPr lang="ru-RU" smtClean="0">
                <a:solidFill>
                  <a:prstClr val="white"/>
                </a:solidFill>
              </a:rPr>
              <a:pPr algn="ctr">
                <a:defRPr/>
              </a:pPr>
              <a:t>3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6496" y="5366119"/>
            <a:ext cx="9364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</a:rPr>
              <a:t>   </a:t>
            </a:r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560512" y="661714"/>
            <a:ext cx="8922196" cy="1498178"/>
          </a:xfrm>
        </p:spPr>
        <p:txBody>
          <a:bodyPr>
            <a:normAutofit/>
          </a:bodyPr>
          <a:lstStyle/>
          <a:p>
            <a:r>
              <a:rPr lang="ru-RU" sz="2800" dirty="0"/>
              <a:t>Неснижаемый нормативный запас топлива (уголь)</a:t>
            </a:r>
            <a:br>
              <a:rPr lang="ru-RU" sz="2800" dirty="0"/>
            </a:br>
            <a:r>
              <a:rPr lang="ru-RU" sz="2000" dirty="0"/>
              <a:t>приказ Министерства энергетики РФ от 10 августа 2012 № 377</a:t>
            </a:r>
          </a:p>
        </p:txBody>
      </p:sp>
      <p:pic>
        <p:nvPicPr>
          <p:cNvPr id="16" name="Объект 4"/>
          <p:cNvPicPr>
            <a:picLocks noGrp="1" noChangeAspect="1"/>
          </p:cNvPicPr>
          <p:nvPr>
            <p:ph idx="1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608" y="2060848"/>
            <a:ext cx="7200800" cy="4248472"/>
          </a:xfrm>
        </p:spPr>
      </p:pic>
    </p:spTree>
    <p:extLst>
      <p:ext uri="{BB962C8B-B14F-4D97-AF65-F5344CB8AC3E}">
        <p14:creationId xmlns:p14="http://schemas.microsoft.com/office/powerpoint/2010/main" val="383883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 hidden="1">
            <a:extLst>
              <a:ext uri="{FF2B5EF4-FFF2-40B4-BE49-F238E27FC236}">
                <a16:creationId xmlns="" xmlns:a16="http://schemas.microsoft.com/office/drawing/2014/main" id="{3E034962-BA4C-41F2-8250-7BFD29424A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817410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Слайд think-cell" r:id="rId6" imgW="443" imgH="443" progId="TCLayout.ActiveDocument.1">
                  <p:embed/>
                </p:oleObj>
              </mc:Choice>
              <mc:Fallback>
                <p:oleObj name="Слайд think-cell" r:id="rId6" imgW="443" imgH="443" progId="TCLayout.ActiveDocument.1">
                  <p:embed/>
                  <p:pic>
                    <p:nvPicPr>
                      <p:cNvPr id="18" name="Объект 17" hidden="1">
                        <a:extLst>
                          <a:ext uri="{FF2B5EF4-FFF2-40B4-BE49-F238E27FC236}">
                            <a16:creationId xmlns="" xmlns:a16="http://schemas.microsoft.com/office/drawing/2014/main" id="{3E034962-BA4C-41F2-8250-7BFD29424A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="" xmlns:a16="http://schemas.microsoft.com/office/drawing/2014/main" id="{F5DA54A2-4FA1-4531-8C32-97F3A80681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7" name="Заголовок 3"/>
          <p:cNvGrpSpPr>
            <a:grpSpLocks noGrp="1"/>
          </p:cNvGrpSpPr>
          <p:nvPr/>
        </p:nvGrpSpPr>
        <p:grpSpPr>
          <a:xfrm>
            <a:off x="0" y="71950"/>
            <a:ext cx="8915400" cy="1161264"/>
            <a:chOff x="35496" y="25624"/>
            <a:chExt cx="9107488" cy="1208038"/>
          </a:xfrm>
        </p:grpSpPr>
        <p:grpSp>
          <p:nvGrpSpPr>
            <p:cNvPr id="8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b="0" kern="0" dirty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b="0" kern="0" dirty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b="0" kern="0" dirty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9" name="Группа 35"/>
            <p:cNvGrpSpPr/>
            <p:nvPr/>
          </p:nvGrpSpPr>
          <p:grpSpPr>
            <a:xfrm>
              <a:off x="35496" y="25624"/>
              <a:ext cx="4315393" cy="1208038"/>
              <a:chOff x="35496" y="25624"/>
              <a:chExt cx="4315393" cy="1208038"/>
            </a:xfrm>
          </p:grpSpPr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35496" y="25624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600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rPr>
                  <a:t>РОСТЕХНАДЗОР</a:t>
                </a:r>
                <a:endParaRPr lang="ru-RU" sz="1800" b="0" kern="0" dirty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pic>
            <p:nvPicPr>
              <p:cNvPr id="11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C98421D8-4A83-4A3A-811B-9E9262F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9465" y="5949282"/>
            <a:ext cx="600192" cy="365125"/>
          </a:xfrm>
        </p:spPr>
        <p:txBody>
          <a:bodyPr/>
          <a:lstStyle/>
          <a:p>
            <a:pPr algn="ctr">
              <a:defRPr/>
            </a:pPr>
            <a:fld id="{4F814217-A692-4320-9F69-D25E0A5EB74C}" type="slidenum">
              <a:rPr lang="ru-RU" smtClean="0">
                <a:solidFill>
                  <a:prstClr val="white"/>
                </a:solidFill>
              </a:rPr>
              <a:pPr algn="ctr">
                <a:defRPr/>
              </a:pPr>
              <a:t>4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6496" y="5366119"/>
            <a:ext cx="9364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</a:rPr>
              <a:t>   </a:t>
            </a:r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560512" y="661714"/>
            <a:ext cx="8922196" cy="1498178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Отклонение температуры теплоносителя от установленного температурного графика</a:t>
            </a:r>
            <a:endParaRPr lang="ru-RU" sz="2800" dirty="0"/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595" y="2204864"/>
            <a:ext cx="7083425" cy="378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54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 hidden="1">
            <a:extLst>
              <a:ext uri="{FF2B5EF4-FFF2-40B4-BE49-F238E27FC236}">
                <a16:creationId xmlns="" xmlns:a16="http://schemas.microsoft.com/office/drawing/2014/main" id="{3E034962-BA4C-41F2-8250-7BFD29424A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409065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Слайд think-cell" r:id="rId6" imgW="443" imgH="443" progId="TCLayout.ActiveDocument.1">
                  <p:embed/>
                </p:oleObj>
              </mc:Choice>
              <mc:Fallback>
                <p:oleObj name="Слайд think-cell" r:id="rId6" imgW="443" imgH="443" progId="TCLayout.ActiveDocument.1">
                  <p:embed/>
                  <p:pic>
                    <p:nvPicPr>
                      <p:cNvPr id="18" name="Объект 17" hidden="1">
                        <a:extLst>
                          <a:ext uri="{FF2B5EF4-FFF2-40B4-BE49-F238E27FC236}">
                            <a16:creationId xmlns="" xmlns:a16="http://schemas.microsoft.com/office/drawing/2014/main" id="{3E034962-BA4C-41F2-8250-7BFD29424A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="" xmlns:a16="http://schemas.microsoft.com/office/drawing/2014/main" id="{F5DA54A2-4FA1-4531-8C32-97F3A80681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7" name="Заголовок 3"/>
          <p:cNvGrpSpPr>
            <a:grpSpLocks noGrp="1"/>
          </p:cNvGrpSpPr>
          <p:nvPr/>
        </p:nvGrpSpPr>
        <p:grpSpPr>
          <a:xfrm>
            <a:off x="0" y="71950"/>
            <a:ext cx="8915400" cy="1161264"/>
            <a:chOff x="35496" y="25624"/>
            <a:chExt cx="9107488" cy="1208038"/>
          </a:xfrm>
        </p:grpSpPr>
        <p:grpSp>
          <p:nvGrpSpPr>
            <p:cNvPr id="8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b="0" kern="0" dirty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b="0" kern="0" dirty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b="0" kern="0" dirty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9" name="Группа 35"/>
            <p:cNvGrpSpPr/>
            <p:nvPr/>
          </p:nvGrpSpPr>
          <p:grpSpPr>
            <a:xfrm>
              <a:off x="35496" y="25624"/>
              <a:ext cx="4315393" cy="1208038"/>
              <a:chOff x="35496" y="25624"/>
              <a:chExt cx="4315393" cy="1208038"/>
            </a:xfrm>
          </p:grpSpPr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35496" y="25624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600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rPr>
                  <a:t>РОСТЕХНАДЗОР</a:t>
                </a:r>
                <a:endParaRPr lang="ru-RU" sz="1800" b="0" kern="0" dirty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pic>
            <p:nvPicPr>
              <p:cNvPr id="11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C98421D8-4A83-4A3A-811B-9E9262F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9465" y="5949282"/>
            <a:ext cx="600192" cy="365125"/>
          </a:xfrm>
        </p:spPr>
        <p:txBody>
          <a:bodyPr/>
          <a:lstStyle/>
          <a:p>
            <a:pPr algn="ctr">
              <a:defRPr/>
            </a:pPr>
            <a:fld id="{4F814217-A692-4320-9F69-D25E0A5EB74C}" type="slidenum">
              <a:rPr lang="ru-RU" smtClean="0">
                <a:solidFill>
                  <a:prstClr val="white"/>
                </a:solidFill>
              </a:rPr>
              <a:pPr algn="ctr">
                <a:defRPr/>
              </a:pPr>
              <a:t>5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917069" y="2060848"/>
            <a:ext cx="860302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Основные причины инцидентов, произошедших в отопительный период 2025-2026гг. на тепловых сетях</a:t>
            </a:r>
            <a:endParaRPr lang="ru-RU" sz="34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6496" y="5366119"/>
            <a:ext cx="9364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99395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 hidden="1">
            <a:extLst>
              <a:ext uri="{FF2B5EF4-FFF2-40B4-BE49-F238E27FC236}">
                <a16:creationId xmlns="" xmlns:a16="http://schemas.microsoft.com/office/drawing/2014/main" id="{3E034962-BA4C-41F2-8250-7BFD29424A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029156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Слайд think-cell" r:id="rId6" imgW="443" imgH="443" progId="TCLayout.ActiveDocument.1">
                  <p:embed/>
                </p:oleObj>
              </mc:Choice>
              <mc:Fallback>
                <p:oleObj name="Слайд think-cell" r:id="rId6" imgW="443" imgH="443" progId="TCLayout.ActiveDocument.1">
                  <p:embed/>
                  <p:pic>
                    <p:nvPicPr>
                      <p:cNvPr id="18" name="Объект 17" hidden="1">
                        <a:extLst>
                          <a:ext uri="{FF2B5EF4-FFF2-40B4-BE49-F238E27FC236}">
                            <a16:creationId xmlns="" xmlns:a16="http://schemas.microsoft.com/office/drawing/2014/main" id="{3E034962-BA4C-41F2-8250-7BFD29424A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="" xmlns:a16="http://schemas.microsoft.com/office/drawing/2014/main" id="{F5DA54A2-4FA1-4531-8C32-97F3A80681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7" name="Заголовок 3"/>
          <p:cNvGrpSpPr>
            <a:grpSpLocks noGrp="1"/>
          </p:cNvGrpSpPr>
          <p:nvPr/>
        </p:nvGrpSpPr>
        <p:grpSpPr>
          <a:xfrm>
            <a:off x="-5612" y="34796"/>
            <a:ext cx="8921013" cy="1198418"/>
            <a:chOff x="29762" y="-13026"/>
            <a:chExt cx="9113222" cy="1246688"/>
          </a:xfrm>
        </p:grpSpPr>
        <p:grpSp>
          <p:nvGrpSpPr>
            <p:cNvPr id="8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9" name="Группа 35"/>
            <p:cNvGrpSpPr/>
            <p:nvPr/>
          </p:nvGrpSpPr>
          <p:grpSpPr>
            <a:xfrm>
              <a:off x="29762" y="-13026"/>
              <a:ext cx="4315393" cy="1246688"/>
              <a:chOff x="29762" y="-13026"/>
              <a:chExt cx="4315393" cy="1246688"/>
            </a:xfrm>
          </p:grpSpPr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29762" y="-13026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C98421D8-4A83-4A3A-811B-9E9262F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1770" y="5877274"/>
            <a:ext cx="600192" cy="365125"/>
          </a:xfrm>
        </p:spPr>
        <p:txBody>
          <a:bodyPr/>
          <a:lstStyle/>
          <a:p>
            <a:pPr algn="ctr">
              <a:defRPr/>
            </a:pPr>
            <a:fld id="{4F814217-A692-4320-9F69-D25E0A5EB74C}" type="slidenum">
              <a:rPr lang="ru-RU" smtClean="0">
                <a:solidFill>
                  <a:schemeClr val="bg1"/>
                </a:solidFill>
              </a:rPr>
              <a:pPr algn="ctr">
                <a:defRPr/>
              </a:pPr>
              <a:t>6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0512" y="1052736"/>
            <a:ext cx="871296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0" dirty="0"/>
              <a:t>   К </a:t>
            </a:r>
            <a:r>
              <a:rPr lang="ru-RU" sz="2400" u="sng" dirty="0"/>
              <a:t>инциденту</a:t>
            </a:r>
            <a:r>
              <a:rPr lang="ru-RU" sz="2000" b="0" dirty="0"/>
              <a:t> следует относить:</a:t>
            </a:r>
          </a:p>
          <a:p>
            <a:pPr algn="just"/>
            <a:r>
              <a:rPr lang="ru-RU" sz="2000" dirty="0" smtClean="0"/>
              <a:t>повреждения</a:t>
            </a:r>
            <a:r>
              <a:rPr lang="ru-RU" sz="2000" b="0" dirty="0" smtClean="0"/>
              <a:t> </a:t>
            </a:r>
            <a:r>
              <a:rPr lang="ru-RU" sz="2000" b="0" dirty="0"/>
              <a:t>(в том числе нарушение плотности) крышек и затворов у лазов или люков оборудования под давлением</a:t>
            </a:r>
            <a:r>
              <a:rPr lang="ru-RU" sz="2000" b="0" dirty="0" smtClean="0"/>
              <a:t>;</a:t>
            </a:r>
          </a:p>
          <a:p>
            <a:pPr algn="just"/>
            <a:endParaRPr lang="ru-RU" sz="2000" b="0" dirty="0"/>
          </a:p>
          <a:p>
            <a:pPr algn="just"/>
            <a:r>
              <a:rPr lang="ru-RU" sz="2000" dirty="0" smtClean="0"/>
              <a:t>образование </a:t>
            </a:r>
            <a:r>
              <a:rPr lang="ru-RU" sz="2000" dirty="0" err="1"/>
              <a:t>выпучин</a:t>
            </a:r>
            <a:r>
              <a:rPr lang="ru-RU" sz="2000" dirty="0"/>
              <a:t> и вмятин</a:t>
            </a:r>
            <a:r>
              <a:rPr lang="ru-RU" sz="2000" b="0" dirty="0"/>
              <a:t> на стенках оборудования под давлением и (или) его основных элементов, трещин и свищей в основном металле и (или) в сварных соединениях оборудования под давлением и (или) его основных элементов</a:t>
            </a:r>
            <a:r>
              <a:rPr lang="ru-RU" sz="2000" b="0" dirty="0" smtClean="0"/>
              <a:t>;</a:t>
            </a:r>
          </a:p>
          <a:p>
            <a:pPr algn="just"/>
            <a:endParaRPr lang="ru-RU" sz="2000" b="0" dirty="0"/>
          </a:p>
          <a:p>
            <a:pPr algn="just"/>
            <a:r>
              <a:rPr lang="ru-RU" sz="2000" dirty="0" smtClean="0"/>
              <a:t>повреждения </a:t>
            </a:r>
            <a:r>
              <a:rPr lang="ru-RU" sz="2000" dirty="0"/>
              <a:t>и разрывы отдельных деталей</a:t>
            </a:r>
            <a:r>
              <a:rPr lang="ru-RU" sz="2000" b="0" dirty="0"/>
              <a:t>, труб или узлов основных элементов, не приведшие к аварии оборудования под давлением, но вызвавшие необходимость его остановки (прекращения работы) для проведения ремонта или замены поврежденного участка (детали, узла) основного элемента оборудования либо временного оглушения                            поврежденной трубы в составе элемента до проведения ближайшего планового ремонта оборудования в случаях, если это допущено руководством (инструкцией) по эксплуатации.</a:t>
            </a:r>
          </a:p>
        </p:txBody>
      </p:sp>
    </p:spTree>
    <p:extLst>
      <p:ext uri="{BB962C8B-B14F-4D97-AF65-F5344CB8AC3E}">
        <p14:creationId xmlns:p14="http://schemas.microsoft.com/office/powerpoint/2010/main" val="18230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 hidden="1">
            <a:extLst>
              <a:ext uri="{FF2B5EF4-FFF2-40B4-BE49-F238E27FC236}">
                <a16:creationId xmlns="" xmlns:a16="http://schemas.microsoft.com/office/drawing/2014/main" id="{3E034962-BA4C-41F2-8250-7BFD29424A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534128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Слайд think-cell" r:id="rId6" imgW="443" imgH="443" progId="TCLayout.ActiveDocument.1">
                  <p:embed/>
                </p:oleObj>
              </mc:Choice>
              <mc:Fallback>
                <p:oleObj name="Слайд think-cell" r:id="rId6" imgW="443" imgH="443" progId="TCLayout.ActiveDocument.1">
                  <p:embed/>
                  <p:pic>
                    <p:nvPicPr>
                      <p:cNvPr id="18" name="Объект 17" hidden="1">
                        <a:extLst>
                          <a:ext uri="{FF2B5EF4-FFF2-40B4-BE49-F238E27FC236}">
                            <a16:creationId xmlns="" xmlns:a16="http://schemas.microsoft.com/office/drawing/2014/main" id="{3E034962-BA4C-41F2-8250-7BFD29424A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="" xmlns:a16="http://schemas.microsoft.com/office/drawing/2014/main" id="{F5DA54A2-4FA1-4531-8C32-97F3A80681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7" name="Заголовок 3"/>
          <p:cNvGrpSpPr>
            <a:grpSpLocks noGrp="1"/>
          </p:cNvGrpSpPr>
          <p:nvPr/>
        </p:nvGrpSpPr>
        <p:grpSpPr>
          <a:xfrm>
            <a:off x="-5612" y="34796"/>
            <a:ext cx="8921013" cy="1198418"/>
            <a:chOff x="29762" y="-13026"/>
            <a:chExt cx="9113222" cy="1246688"/>
          </a:xfrm>
        </p:grpSpPr>
        <p:grpSp>
          <p:nvGrpSpPr>
            <p:cNvPr id="8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b="0" kern="0" dirty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b="0" kern="0" dirty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b="0" kern="0" dirty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9" name="Группа 35"/>
            <p:cNvGrpSpPr/>
            <p:nvPr/>
          </p:nvGrpSpPr>
          <p:grpSpPr>
            <a:xfrm>
              <a:off x="29762" y="-13026"/>
              <a:ext cx="4315393" cy="1246688"/>
              <a:chOff x="29762" y="-13026"/>
              <a:chExt cx="4315393" cy="1246688"/>
            </a:xfrm>
          </p:grpSpPr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29762" y="-13026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600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rPr>
                  <a:t>РОСТЕХНАДЗОР</a:t>
                </a:r>
                <a:endParaRPr lang="ru-RU" sz="1800" b="0" kern="0" dirty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pic>
            <p:nvPicPr>
              <p:cNvPr id="11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C98421D8-4A83-4A3A-811B-9E9262F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1770" y="5877274"/>
            <a:ext cx="600192" cy="365125"/>
          </a:xfrm>
        </p:spPr>
        <p:txBody>
          <a:bodyPr/>
          <a:lstStyle/>
          <a:p>
            <a:pPr algn="ctr">
              <a:defRPr/>
            </a:pPr>
            <a:fld id="{4F814217-A692-4320-9F69-D25E0A5EB74C}" type="slidenum">
              <a:rPr lang="ru-RU" smtClean="0">
                <a:solidFill>
                  <a:prstClr val="white"/>
                </a:solidFill>
              </a:rPr>
              <a:pPr algn="ctr">
                <a:defRPr/>
              </a:pPr>
              <a:t>7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2520" y="1628800"/>
            <a:ext cx="87129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0" dirty="0">
                <a:solidFill>
                  <a:prstClr val="black"/>
                </a:solidFill>
              </a:rPr>
              <a:t>   </a:t>
            </a:r>
            <a:r>
              <a:rPr lang="ru-RU" sz="3200" dirty="0">
                <a:latin typeface="Times New Roman"/>
                <a:ea typeface="Calibri"/>
              </a:rPr>
              <a:t>Порядок проведения технического расследования причин аварий, инцидентов и случаев утраты взрывчатых материалов промышленного назначения</a:t>
            </a:r>
            <a:r>
              <a:rPr lang="ru-RU" sz="3200" b="0" dirty="0">
                <a:latin typeface="Times New Roman"/>
                <a:ea typeface="Calibri"/>
              </a:rPr>
              <a:t>, </a:t>
            </a:r>
          </a:p>
          <a:p>
            <a:pPr algn="ctr"/>
            <a:r>
              <a:rPr lang="ru-RU" sz="3200" b="0" dirty="0">
                <a:latin typeface="Times New Roman"/>
                <a:ea typeface="Calibri"/>
              </a:rPr>
              <a:t>утвержден приказом Федеральной службы по экологическому, технологическому и атомному надзору от 08.12.2020 № 503</a:t>
            </a:r>
            <a:endParaRPr lang="ru-RU" sz="3200" b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21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 bwMode="auto">
          <a:xfrm>
            <a:off x="1073417" y="514394"/>
            <a:ext cx="8346927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prstClr val="black"/>
                </a:solidFill>
                <a:latin typeface="Times New Roman"/>
                <a:cs typeface="Times New Roman"/>
              </a:rPr>
              <a:t>Эксплуатация трубопроводов тепловых сетей</a:t>
            </a:r>
            <a:endParaRPr lang="ru-RU" sz="20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431830"/>
              </p:ext>
            </p:extLst>
          </p:nvPr>
        </p:nvGraphicFramePr>
        <p:xfrm>
          <a:off x="1073418" y="1556793"/>
          <a:ext cx="7984038" cy="37155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50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164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7250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8398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№ п/п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Наименование организации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Количество инцидентов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400" b="1" dirty="0">
                          <a:latin typeface="Times New Roman"/>
                          <a:cs typeface="Times New Roman"/>
                        </a:rPr>
                        <a:t>2025-2026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86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Омская область</a:t>
                      </a:r>
                    </a:p>
                  </a:txBody>
                  <a:tcPr marL="74295" marR="7429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86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Новосибирская область</a:t>
                      </a:r>
                    </a:p>
                  </a:txBody>
                  <a:tcPr marL="74295" marR="7429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18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Алтайский край и республика Алтай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86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Томская область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86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Кемеровская область - Кузбасс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defRPr/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92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+mn-ea"/>
                          <a:cs typeface="Times New Roman"/>
                        </a:rPr>
                        <a:t>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Всего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295" marR="7429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</a:p>
                  </a:txBody>
                  <a:tcPr marL="74295" marR="7429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 bwMode="auto">
          <a:xfrm>
            <a:off x="2698377" y="922577"/>
            <a:ext cx="46499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sz="2000" i="1" dirty="0">
                <a:solidFill>
                  <a:prstClr val="black"/>
                </a:solidFill>
                <a:latin typeface="Times New Roman"/>
                <a:cs typeface="Times New Roman"/>
              </a:rPr>
              <a:t>Инциденты на тепловых сетях  ОПО </a:t>
            </a:r>
            <a:endParaRPr lang="ru-RU" sz="20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pSp>
        <p:nvGrpSpPr>
          <p:cNvPr id="10" name="Заголовок 3"/>
          <p:cNvGrpSpPr>
            <a:grpSpLocks noGrp="1"/>
          </p:cNvGrpSpPr>
          <p:nvPr/>
        </p:nvGrpSpPr>
        <p:grpSpPr bwMode="auto">
          <a:xfrm>
            <a:off x="1" y="36020"/>
            <a:ext cx="7449277" cy="803595"/>
            <a:chOff x="35496" y="44624"/>
            <a:chExt cx="9107488" cy="1189038"/>
          </a:xfrm>
        </p:grpSpPr>
        <p:grpSp>
          <p:nvGrpSpPr>
            <p:cNvPr id="13" name="Группа 34"/>
            <p:cNvGrpSpPr/>
            <p:nvPr/>
          </p:nvGrpSpPr>
          <p:grpSpPr bwMode="auto"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5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b="0">
                  <a:solidFill>
                    <a:sysClr val="windowText" lastClr="000000"/>
                  </a:solidFill>
                  <a:cs typeface="Arial"/>
                </a:endParaRPr>
              </a:p>
            </p:txBody>
          </p:sp>
          <p:sp>
            <p:nvSpPr>
              <p:cNvPr id="16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b="0">
                  <a:solidFill>
                    <a:sysClr val="windowText" lastClr="000000"/>
                  </a:solidFill>
                  <a:cs typeface="Arial"/>
                </a:endParaRPr>
              </a:p>
            </p:txBody>
          </p:sp>
          <p:sp>
            <p:nvSpPr>
              <p:cNvPr id="17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b="0">
                  <a:solidFill>
                    <a:sysClr val="windowText" lastClr="000000"/>
                  </a:solidFill>
                  <a:cs typeface="Arial"/>
                </a:endParaRPr>
              </a:p>
            </p:txBody>
          </p:sp>
        </p:grpSp>
        <p:pic>
          <p:nvPicPr>
            <p:cNvPr id="14" name="Picture 19" descr="fsetan_emblema2007"/>
            <p:cNvPicPr>
              <a:picLocks noChangeAspect="1" noChangeArrowheads="1"/>
            </p:cNvPicPr>
            <p:nvPr/>
          </p:nvPicPr>
          <p:blipFill>
            <a:blip r:embed="rId2"/>
            <a:stretch/>
          </p:blipFill>
          <p:spPr bwMode="auto">
            <a:xfrm>
              <a:off x="309908" y="44624"/>
              <a:ext cx="1053052" cy="11890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8317947" name="TextBox 228317946"/>
          <p:cNvSpPr txBox="1"/>
          <p:nvPr/>
        </p:nvSpPr>
        <p:spPr bwMode="auto">
          <a:xfrm>
            <a:off x="545577" y="5589240"/>
            <a:ext cx="8955591" cy="1036181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600" b="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В </a:t>
            </a:r>
            <a:r>
              <a:rPr sz="1600" b="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связи</a:t>
            </a:r>
            <a:r>
              <a:rPr sz="1600" b="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600" b="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со</a:t>
            </a:r>
            <a:r>
              <a:rPr sz="1600" b="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600" b="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срабатыванием</a:t>
            </a:r>
            <a:r>
              <a:rPr sz="1600" b="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600" b="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индикатора</a:t>
            </a:r>
            <a:r>
              <a:rPr sz="1600" b="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600" b="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риска</a:t>
            </a:r>
            <a:r>
              <a:rPr sz="1600" b="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(3 </a:t>
            </a:r>
            <a:r>
              <a:rPr sz="1600" b="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инцидента</a:t>
            </a:r>
            <a:r>
              <a:rPr sz="1600" b="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600" b="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sz="1600" b="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ОПО в </a:t>
            </a:r>
            <a:r>
              <a:rPr sz="1600" b="0" dirty="0" err="1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течени</a:t>
            </a:r>
            <a:r>
              <a:rPr lang="ru-RU" sz="1600" b="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е</a:t>
            </a:r>
            <a:r>
              <a:rPr sz="1600" b="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600" b="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календарного</a:t>
            </a:r>
            <a:r>
              <a:rPr sz="1600" b="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600" b="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года</a:t>
            </a:r>
            <a:r>
              <a:rPr sz="1600" b="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) </a:t>
            </a:r>
            <a:r>
              <a:rPr sz="1600" b="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Управлением</a:t>
            </a:r>
            <a:r>
              <a:rPr sz="1600" b="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в 202</a:t>
            </a:r>
            <a:r>
              <a:rPr lang="ru-RU" sz="1600" b="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5</a:t>
            </a:r>
            <a:r>
              <a:rPr lang="en-US" sz="1600" b="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b="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-</a:t>
            </a:r>
            <a:r>
              <a:rPr lang="ru-RU" sz="1600" b="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b="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2026 </a:t>
            </a:r>
            <a:r>
              <a:rPr sz="1600" b="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год</a:t>
            </a:r>
            <a:r>
              <a:rPr lang="ru-RU" sz="1600" b="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у</a:t>
            </a:r>
            <a:r>
              <a:rPr sz="1600" b="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600" b="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проведен</a:t>
            </a:r>
            <a:r>
              <a:rPr lang="ru-RU" sz="1600" b="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ы</a:t>
            </a:r>
            <a:r>
              <a:rPr sz="1600" b="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600" b="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проверк</a:t>
            </a:r>
            <a:r>
              <a:rPr lang="ru-RU" sz="1600" b="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и</a:t>
            </a:r>
            <a:r>
              <a:rPr lang="en-US" sz="1600" b="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ru-RU" sz="1600" b="0" dirty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r>
              <a:rPr sz="1600" b="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в </a:t>
            </a:r>
            <a:r>
              <a:rPr lang="ru-RU" sz="1600" b="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г. Омске в </a:t>
            </a:r>
            <a:r>
              <a:rPr sz="1600" b="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отношении</a:t>
            </a:r>
            <a:r>
              <a:rPr lang="ru-RU" sz="1600" b="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АО «Тепловая компания»</a:t>
            </a:r>
          </a:p>
          <a:p>
            <a:pPr>
              <a:defRPr/>
            </a:pPr>
            <a:r>
              <a:rPr lang="ru-RU" sz="1600" b="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в г. Барнаул филиал АО «СГК-Алтай» – «Барнаульская </a:t>
            </a:r>
            <a:r>
              <a:rPr lang="ru-RU" sz="1600" b="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теплосетевая</a:t>
            </a:r>
            <a:r>
              <a:rPr lang="ru-RU" sz="1600" b="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компания»</a:t>
            </a:r>
            <a:endParaRPr sz="1600" b="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677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 hidden="1">
            <a:extLst>
              <a:ext uri="{FF2B5EF4-FFF2-40B4-BE49-F238E27FC236}">
                <a16:creationId xmlns="" xmlns:a16="http://schemas.microsoft.com/office/drawing/2014/main" id="{3E034962-BA4C-41F2-8250-7BFD29424A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830308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Слайд think-cell" r:id="rId6" imgW="443" imgH="443" progId="TCLayout.ActiveDocument.1">
                  <p:embed/>
                </p:oleObj>
              </mc:Choice>
              <mc:Fallback>
                <p:oleObj name="Слайд think-cell" r:id="rId6" imgW="443" imgH="443" progId="TCLayout.ActiveDocument.1">
                  <p:embed/>
                  <p:pic>
                    <p:nvPicPr>
                      <p:cNvPr id="18" name="Объект 17" hidden="1">
                        <a:extLst>
                          <a:ext uri="{FF2B5EF4-FFF2-40B4-BE49-F238E27FC236}">
                            <a16:creationId xmlns="" xmlns:a16="http://schemas.microsoft.com/office/drawing/2014/main" id="{3E034962-BA4C-41F2-8250-7BFD29424A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="" xmlns:a16="http://schemas.microsoft.com/office/drawing/2014/main" id="{F5DA54A2-4FA1-4531-8C32-97F3A80681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7" name="Заголовок 3"/>
          <p:cNvGrpSpPr>
            <a:grpSpLocks noGrp="1"/>
          </p:cNvGrpSpPr>
          <p:nvPr/>
        </p:nvGrpSpPr>
        <p:grpSpPr>
          <a:xfrm>
            <a:off x="0" y="85211"/>
            <a:ext cx="8915400" cy="1148005"/>
            <a:chOff x="35496" y="39417"/>
            <a:chExt cx="9107488" cy="1194245"/>
          </a:xfrm>
        </p:grpSpPr>
        <p:grpSp>
          <p:nvGrpSpPr>
            <p:cNvPr id="8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9" name="Группа 35"/>
            <p:cNvGrpSpPr/>
            <p:nvPr/>
          </p:nvGrpSpPr>
          <p:grpSpPr>
            <a:xfrm>
              <a:off x="166728" y="39417"/>
              <a:ext cx="4315393" cy="1194245"/>
              <a:chOff x="166728" y="39417"/>
              <a:chExt cx="4315393" cy="1194245"/>
            </a:xfrm>
          </p:grpSpPr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166728" y="39417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C98421D8-4A83-4A3A-811B-9E9262F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1770" y="5877274"/>
            <a:ext cx="600192" cy="365125"/>
          </a:xfrm>
        </p:spPr>
        <p:txBody>
          <a:bodyPr/>
          <a:lstStyle/>
          <a:p>
            <a:pPr algn="ctr">
              <a:defRPr/>
            </a:pPr>
            <a:fld id="{4F814217-A692-4320-9F69-D25E0A5EB74C}" type="slidenum">
              <a:rPr lang="ru-RU" smtClean="0">
                <a:solidFill>
                  <a:schemeClr val="bg1"/>
                </a:solidFill>
              </a:rPr>
              <a:pPr algn="ctr">
                <a:defRPr/>
              </a:pPr>
              <a:t>9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464" y="908720"/>
            <a:ext cx="9637376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  <a:p>
            <a:r>
              <a:rPr lang="ru-RU" sz="2400" dirty="0"/>
              <a:t>К основным причинам, произошедших инцидентов на тепловых сетях в текущем отопительном периоде, как и в прошлом году можно отнести</a:t>
            </a:r>
            <a:r>
              <a:rPr lang="en-US" sz="2400" dirty="0"/>
              <a:t>:</a:t>
            </a:r>
            <a:endParaRPr lang="ru-RU" sz="2400" dirty="0"/>
          </a:p>
          <a:p>
            <a:endParaRPr lang="ru-RU" sz="2000" dirty="0"/>
          </a:p>
          <a:p>
            <a:pPr marL="342900" indent="-342900">
              <a:buFontTx/>
              <a:buChar char="-"/>
            </a:pPr>
            <a:r>
              <a:rPr lang="ru-RU" sz="2000" dirty="0"/>
              <a:t>труднодоступность выявления очагов коррозии при визуальном осмотре эксплуатирующему персоналу и при проведении технических освидетельствований </a:t>
            </a:r>
          </a:p>
          <a:p>
            <a:pPr marL="342900" indent="-342900">
              <a:buFontTx/>
              <a:buChar char="-"/>
            </a:pPr>
            <a:endParaRPr lang="ru-RU" sz="2000" b="0" dirty="0"/>
          </a:p>
          <a:p>
            <a:pPr marL="342900" indent="-342900">
              <a:buFontTx/>
              <a:buChar char="-"/>
            </a:pPr>
            <a:r>
              <a:rPr lang="ru-RU" sz="2000" dirty="0"/>
              <a:t>появление внешней коррозии металла трубопроводов, связанной с локальным воздействием (подтоплением) от грунтовых и талых вод – неудовлетворительное состояние непроходных  каналов (лотков)</a:t>
            </a:r>
          </a:p>
          <a:p>
            <a:endParaRPr lang="ru-RU" sz="2000" b="0" dirty="0"/>
          </a:p>
          <a:p>
            <a:pPr marL="342900" indent="-342900">
              <a:buFontTx/>
              <a:buChar char="-"/>
            </a:pPr>
            <a:r>
              <a:rPr lang="ru-RU" sz="2000" dirty="0"/>
              <a:t>«формальный» подход к проведению </a:t>
            </a:r>
            <a:r>
              <a:rPr lang="ru-RU" sz="2000" dirty="0" err="1"/>
              <a:t>шурфового</a:t>
            </a:r>
            <a:r>
              <a:rPr lang="ru-RU" sz="2000" dirty="0"/>
              <a:t> контроля</a:t>
            </a:r>
            <a:endParaRPr lang="en-US" sz="2000" dirty="0"/>
          </a:p>
          <a:p>
            <a:endParaRPr lang="ru-RU" sz="2000" b="0" dirty="0"/>
          </a:p>
          <a:p>
            <a:pPr marL="342900" indent="-342900">
              <a:buFontTx/>
              <a:buChar char="-"/>
            </a:pPr>
            <a:r>
              <a:rPr lang="ru-RU" sz="2000" dirty="0"/>
              <a:t>не проведение в достаточном объеме планово-предупредительного ремонта – низкий уровень объёмов, производимых ремонтов, связанных с заменой, изношенных трубопроводов, отработавших нормативный срок службы </a:t>
            </a:r>
          </a:p>
        </p:txBody>
      </p:sp>
    </p:spTree>
    <p:extLst>
      <p:ext uri="{BB962C8B-B14F-4D97-AF65-F5344CB8AC3E}">
        <p14:creationId xmlns:p14="http://schemas.microsoft.com/office/powerpoint/2010/main" val="87321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aBoIKoMzT9Wh20k0e2mB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aBoIKoMzT9Wh20k0e2mB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aBoIKoMzT9Wh20k0e2mB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iLqmGzrGkH73bDjSlMOV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q9QWiGw25YFCyaQbx4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q9QWiGw25YFCyaQbx4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q9QWiGw25YFCyaQbx4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q9QWiGw25YFCyaQbx4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q9QWiGw25YFCyaQbx4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q9QWiGw25YFCyaQbx4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aBoIKoMzT9Wh20k0e2mB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q9QWiGw25YFCyaQbx4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q9QWiGw25YFCyaQbx4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q9QWiGw25YFCyaQbx4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iLqmGzrGkH73bDjSlMOV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q9QWiGw25YFCyaQbx4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q9QWiGw25YFCyaQbx4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iLqmGzrGkH73bDjSlMOV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q9QWiGw25YFCyaQbx4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q9QWiGw25YFCyaQbx4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aBoIKoMzT9Wh20k0e2mB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aBoIKoMzT9Wh20k0e2mB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aBoIKoMzT9Wh20k0e2mBA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24490</TotalTime>
  <Words>975</Words>
  <Application>Microsoft Office PowerPoint</Application>
  <PresentationFormat>Лист A4 (210x297 мм)</PresentationFormat>
  <Paragraphs>197</Paragraphs>
  <Slides>17</Slides>
  <Notes>16</Notes>
  <HiddenSlides>0</HiddenSlides>
  <MMClips>0</MMClips>
  <ScaleCrop>false</ScaleCrop>
  <HeadingPairs>
    <vt:vector size="6" baseType="variant">
      <vt:variant>
        <vt:lpstr>Тема</vt:lpstr>
      </vt:variant>
      <vt:variant>
        <vt:i4>7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Слайд think-cell</vt:lpstr>
      <vt:lpstr>Презентация PowerPoint</vt:lpstr>
      <vt:lpstr>Презентация PowerPoint</vt:lpstr>
      <vt:lpstr>Неснижаемый нормативный запас топлива (уголь) приказ Министерства энергетики РФ от 10 августа 2012 № 377</vt:lpstr>
      <vt:lpstr>Отклонение температуры теплоносителя от установленного температурного графика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A.Tukay</dc:creator>
  <cp:lastModifiedBy>Ольга Дмитриевна Дерксен</cp:lastModifiedBy>
  <cp:revision>1350</cp:revision>
  <cp:lastPrinted>2020-12-16T06:16:08Z</cp:lastPrinted>
  <dcterms:created xsi:type="dcterms:W3CDTF">2012-04-16T06:44:06Z</dcterms:created>
  <dcterms:modified xsi:type="dcterms:W3CDTF">2026-05-22T06:30:02Z</dcterms:modified>
</cp:coreProperties>
</file>